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Roboto"/>
      <p:regular r:id="rId66"/>
      <p:bold r:id="rId67"/>
      <p:italic r:id="rId68"/>
      <p:boldItalic r:id="rId69"/>
    </p:embeddedFont>
    <p:embeddedFont>
      <p:font typeface="Abril Fatface"/>
      <p:regular r:id="rId70"/>
    </p:embeddedFont>
    <p:embeddedFont>
      <p:font typeface="Merriweather Sans Regula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erriweatherSansRegular-italic.fntdata"/><Relationship Id="rId72" Type="http://schemas.openxmlformats.org/officeDocument/2006/relationships/font" Target="fonts/MerriweatherSansRegular-bold.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MerriweatherSansRegular-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erriweatherSansRegular-regular.fntdata"/><Relationship Id="rId70" Type="http://schemas.openxmlformats.org/officeDocument/2006/relationships/font" Target="fonts/AbrilFatface-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italic.fntdata"/><Relationship Id="rId23" Type="http://schemas.openxmlformats.org/officeDocument/2006/relationships/slide" Target="slides/slide19.xml"/><Relationship Id="rId67" Type="http://schemas.openxmlformats.org/officeDocument/2006/relationships/font" Target="fonts/Roboto-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934d1a9b_1_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1934d1a9b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1934d1a9b_1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1934d1a9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1934d1a9b_1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1934d1a9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934d1a9b_1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1934d1a9b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1934d1a9b_1_4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1934d1a9b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1934d1a9b_1_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1934d1a9b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1934d1a9b_1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1934d1a9b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1934d1a9b_1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1934d1a9b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1934d1a9b_1_2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1934d1a9b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1934d1a9b_1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1934d1a9b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1934d1a9b_1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1934d1a9b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1934d1a9b_1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1934d1a9b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934d1a9b_1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1934d1a9b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1934d1a9b_1_3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1934d1a9b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1934d1a9b_1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1934d1a9b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1934d1a9b_1_3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1934d1a9b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1934d1a9b_1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1934d1a9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1934d1a9b_1_3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1934d1a9b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1934d1a9b_1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1934d1a9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1934d1a9b_1_3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1934d1a9b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1934d1a9b_1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1934d1a9b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1934d1a9b_1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1934d1a9b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1934d1a9b_1_3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1934d1a9b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1934d1a9b_1_2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1934d1a9b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1934d1a9b_1_3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1934d1a9b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1934d1a9b_1_2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1934d1a9b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1934d1a9b_1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1934d1a9b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1934d1a9b_1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1934d1a9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1934d1a9b_1_3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1934d1a9b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1934d1a9b_1_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1934d1a9b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1934d1a9b_1_4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1934d1a9b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1934d1a9b_1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1934d1a9b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1934d1a9b_1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1934d1a9b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1934d1a9b_1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1934d1a9b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1934d1a9b_1_2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1934d1a9b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1934d1a9b_1_4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1934d1a9b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1934d1a9b_1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1934d1a9b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1934d1a9b_1_4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1934d1a9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1934d1a9b_1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1934d1a9b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1934d1a9b_1_4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1934d1a9b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1934d1a9b_1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1934d1a9b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1934d1a9b_1_4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1934d1a9b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1934d1a9b_1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1934d1a9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1934d1a9b_1_4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1934d1a9b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1934d1a9b_1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1934d1a9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1934d1a9b_1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1934d1a9b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1934d1a9b_1_2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1934d1a9b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1934d1a9b_1_4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1934d1a9b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1934d1a9b_1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1934d1a9b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1934d1a9b_1_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1934d1a9b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1934d1a9b_1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1934d1a9b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1934d1a9b_1_4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1934d1a9b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1934d1a9b_1_3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1934d1a9b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1934d1a9b_1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1934d1a9b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1934d1a9b_1_4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1934d1a9b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1934d1a9b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1934d1a9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1934d1a9b_1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1934d1a9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1934d1a9b_1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1934d1a9b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2114500" y="427770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114500" y="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pic>
        <p:nvPicPr>
          <p:cNvPr id="13" name="Google Shape;13;p2"/>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14" name="Google Shape;14;p2"/>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15" name="Google Shape;15;p2"/>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1"/>
        </a:solidFill>
      </p:bgPr>
    </p:bg>
    <p:spTree>
      <p:nvGrpSpPr>
        <p:cNvPr id="73" name="Shape 73"/>
        <p:cNvGrpSpPr/>
        <p:nvPr/>
      </p:nvGrpSpPr>
      <p:grpSpPr>
        <a:xfrm>
          <a:off x="0" y="0"/>
          <a:ext cx="0" cy="0"/>
          <a:chOff x="0" y="0"/>
          <a:chExt cx="0" cy="0"/>
        </a:xfrm>
      </p:grpSpPr>
      <p:sp>
        <p:nvSpPr>
          <p:cNvPr id="74" name="Google Shape;74;p1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11"/>
          <p:cNvPicPr preferRelativeResize="0"/>
          <p:nvPr/>
        </p:nvPicPr>
        <p:blipFill>
          <a:blip r:embed="rId2">
            <a:alphaModFix amt="32000"/>
          </a:blip>
          <a:stretch>
            <a:fillRect/>
          </a:stretch>
        </p:blipFill>
        <p:spPr>
          <a:xfrm>
            <a:off x="0" y="24"/>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_1_1">
    <p:bg>
      <p:bgPr>
        <a:solidFill>
          <a:schemeClr val="accent3"/>
        </a:solidFill>
      </p:bgPr>
    </p:bg>
    <p:spTree>
      <p:nvGrpSpPr>
        <p:cNvPr id="76" name="Shape 76"/>
        <p:cNvGrpSpPr/>
        <p:nvPr/>
      </p:nvGrpSpPr>
      <p:grpSpPr>
        <a:xfrm>
          <a:off x="0" y="0"/>
          <a:ext cx="0" cy="0"/>
          <a:chOff x="0" y="0"/>
          <a:chExt cx="0" cy="0"/>
        </a:xfrm>
      </p:grpSpPr>
      <p:pic>
        <p:nvPicPr>
          <p:cNvPr id="77" name="Google Shape;77;p12"/>
          <p:cNvPicPr preferRelativeResize="0"/>
          <p:nvPr/>
        </p:nvPicPr>
        <p:blipFill>
          <a:blip r:embed="rId2">
            <a:alphaModFix amt="20000"/>
          </a:blip>
          <a:stretch>
            <a:fillRect/>
          </a:stretch>
        </p:blipFill>
        <p:spPr>
          <a:xfrm>
            <a:off x="0" y="24"/>
            <a:ext cx="9143990" cy="5143500"/>
          </a:xfrm>
          <a:prstGeom prst="rect">
            <a:avLst/>
          </a:prstGeom>
          <a:noFill/>
          <a:ln>
            <a:noFill/>
          </a:ln>
        </p:spPr>
      </p:pic>
      <p:sp>
        <p:nvSpPr>
          <p:cNvPr id="78" name="Google Shape;78;p1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_1_1_1">
    <p:bg>
      <p:bgPr>
        <a:solidFill>
          <a:schemeClr val="lt2"/>
        </a:solidFill>
      </p:bgPr>
    </p:bg>
    <p:spTree>
      <p:nvGrpSpPr>
        <p:cNvPr id="79" name="Shape 79"/>
        <p:cNvGrpSpPr/>
        <p:nvPr/>
      </p:nvGrpSpPr>
      <p:grpSpPr>
        <a:xfrm>
          <a:off x="0" y="0"/>
          <a:ext cx="0" cy="0"/>
          <a:chOff x="0" y="0"/>
          <a:chExt cx="0" cy="0"/>
        </a:xfrm>
      </p:grpSpPr>
      <p:sp>
        <p:nvSpPr>
          <p:cNvPr id="80" name="Google Shape;80;p13"/>
          <p:cNvSpPr/>
          <p:nvPr/>
        </p:nvSpPr>
        <p:spPr>
          <a:xfrm>
            <a:off x="0" y="0"/>
            <a:ext cx="9144000" cy="5143500"/>
          </a:xfrm>
          <a:prstGeom prst="frame">
            <a:avLst>
              <a:gd fmla="val 8787"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3"/>
          <p:cNvPicPr preferRelativeResize="0"/>
          <p:nvPr/>
        </p:nvPicPr>
        <p:blipFill>
          <a:blip r:embed="rId2">
            <a:alphaModFix amt="32000"/>
          </a:blip>
          <a:stretch>
            <a:fillRect/>
          </a:stretch>
        </p:blipFill>
        <p:spPr>
          <a:xfrm>
            <a:off x="0" y="24"/>
            <a:ext cx="9144000" cy="5143500"/>
          </a:xfrm>
          <a:prstGeom prst="frame">
            <a:avLst>
              <a:gd fmla="val 8787" name="adj1"/>
            </a:avLst>
          </a:prstGeom>
          <a:noFill/>
          <a:ln>
            <a:noFill/>
          </a:ln>
        </p:spPr>
      </p:pic>
      <p:sp>
        <p:nvSpPr>
          <p:cNvPr id="82" name="Google Shape;82;p13"/>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3"/>
          <p:cNvSpPr txBox="1"/>
          <p:nvPr>
            <p:ph idx="1" type="subTitle"/>
          </p:nvPr>
        </p:nvSpPr>
        <p:spPr>
          <a:xfrm>
            <a:off x="1162175" y="2772801"/>
            <a:ext cx="6819600" cy="355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000"/>
              <a:buNone/>
              <a:defRPr>
                <a:solidFill>
                  <a:schemeClr val="accent2"/>
                </a:solidFill>
              </a:defRPr>
            </a:lvl1pPr>
            <a:lvl2pPr lvl="1" rtl="0" algn="ctr">
              <a:spcBef>
                <a:spcPts val="800"/>
              </a:spcBef>
              <a:spcAft>
                <a:spcPts val="0"/>
              </a:spcAft>
              <a:buClr>
                <a:schemeClr val="accent2"/>
              </a:buClr>
              <a:buSzPts val="3000"/>
              <a:buNone/>
              <a:defRPr sz="3000">
                <a:solidFill>
                  <a:schemeClr val="accent2"/>
                </a:solidFill>
              </a:defRPr>
            </a:lvl2pPr>
            <a:lvl3pPr lvl="2" rtl="0" algn="ctr">
              <a:spcBef>
                <a:spcPts val="800"/>
              </a:spcBef>
              <a:spcAft>
                <a:spcPts val="0"/>
              </a:spcAft>
              <a:buClr>
                <a:schemeClr val="accent2"/>
              </a:buClr>
              <a:buSzPts val="3000"/>
              <a:buNone/>
              <a:defRPr sz="3000">
                <a:solidFill>
                  <a:schemeClr val="accent2"/>
                </a:solidFill>
              </a:defRPr>
            </a:lvl3pPr>
            <a:lvl4pPr lvl="3" rtl="0" algn="ctr">
              <a:spcBef>
                <a:spcPts val="800"/>
              </a:spcBef>
              <a:spcAft>
                <a:spcPts val="0"/>
              </a:spcAft>
              <a:buClr>
                <a:schemeClr val="accent2"/>
              </a:buClr>
              <a:buSzPts val="3000"/>
              <a:buNone/>
              <a:defRPr sz="3000">
                <a:solidFill>
                  <a:schemeClr val="accent2"/>
                </a:solidFill>
              </a:defRPr>
            </a:lvl4pPr>
            <a:lvl5pPr lvl="4" rtl="0" algn="ctr">
              <a:spcBef>
                <a:spcPts val="800"/>
              </a:spcBef>
              <a:spcAft>
                <a:spcPts val="0"/>
              </a:spcAft>
              <a:buClr>
                <a:schemeClr val="accent2"/>
              </a:buClr>
              <a:buSzPts val="3000"/>
              <a:buNone/>
              <a:defRPr sz="3000">
                <a:solidFill>
                  <a:schemeClr val="accent2"/>
                </a:solidFill>
              </a:defRPr>
            </a:lvl5pPr>
            <a:lvl6pPr lvl="5" rtl="0" algn="ctr">
              <a:spcBef>
                <a:spcPts val="800"/>
              </a:spcBef>
              <a:spcAft>
                <a:spcPts val="0"/>
              </a:spcAft>
              <a:buClr>
                <a:schemeClr val="accent2"/>
              </a:buClr>
              <a:buSzPts val="3000"/>
              <a:buNone/>
              <a:defRPr sz="3000">
                <a:solidFill>
                  <a:schemeClr val="accent2"/>
                </a:solidFill>
              </a:defRPr>
            </a:lvl6pPr>
            <a:lvl7pPr lvl="6" rtl="0" algn="ctr">
              <a:spcBef>
                <a:spcPts val="800"/>
              </a:spcBef>
              <a:spcAft>
                <a:spcPts val="0"/>
              </a:spcAft>
              <a:buClr>
                <a:schemeClr val="accent2"/>
              </a:buClr>
              <a:buSzPts val="3000"/>
              <a:buNone/>
              <a:defRPr sz="3000">
                <a:solidFill>
                  <a:schemeClr val="accent2"/>
                </a:solidFill>
              </a:defRPr>
            </a:lvl7pPr>
            <a:lvl8pPr lvl="7" rtl="0" algn="ctr">
              <a:spcBef>
                <a:spcPts val="800"/>
              </a:spcBef>
              <a:spcAft>
                <a:spcPts val="0"/>
              </a:spcAft>
              <a:buClr>
                <a:schemeClr val="accent2"/>
              </a:buClr>
              <a:buSzPts val="3000"/>
              <a:buNone/>
              <a:defRPr sz="3000">
                <a:solidFill>
                  <a:schemeClr val="accent2"/>
                </a:solidFill>
              </a:defRPr>
            </a:lvl8pPr>
            <a:lvl9pPr lvl="8" rtl="0" algn="ctr">
              <a:spcBef>
                <a:spcPts val="800"/>
              </a:spcBef>
              <a:spcAft>
                <a:spcPts val="800"/>
              </a:spcAft>
              <a:buClr>
                <a:schemeClr val="accent2"/>
              </a:buClr>
              <a:buSzPts val="3000"/>
              <a:buNone/>
              <a:defRPr sz="3000">
                <a:solidFill>
                  <a:schemeClr val="accent2"/>
                </a:solidFill>
              </a:defRPr>
            </a:lvl9pPr>
          </a:lstStyle>
          <a:p/>
        </p:txBody>
      </p:sp>
      <p:sp>
        <p:nvSpPr>
          <p:cNvPr id="19" name="Google Shape;19;p3"/>
          <p:cNvSpPr/>
          <p:nvPr/>
        </p:nvSpPr>
        <p:spPr>
          <a:xfrm>
            <a:off x="2114500" y="427770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14500" y="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22" name="Google Shape;22;p3"/>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23" name="Google Shape;23;p3"/>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32000"/>
          </a:blip>
          <a:stretch>
            <a:fillRect/>
          </a:stretch>
        </p:blipFill>
        <p:spPr>
          <a:xfrm>
            <a:off x="0" y="24"/>
            <a:ext cx="9143990" cy="5143500"/>
          </a:xfrm>
          <a:prstGeom prst="rect">
            <a:avLst/>
          </a:prstGeom>
          <a:noFill/>
          <a:ln>
            <a:noFill/>
          </a:ln>
        </p:spPr>
      </p:pic>
      <p:sp>
        <p:nvSpPr>
          <p:cNvPr id="26" name="Google Shape;26;p4"/>
          <p:cNvSpPr/>
          <p:nvPr/>
        </p:nvSpPr>
        <p:spPr>
          <a:xfrm>
            <a:off x="2413200" y="412950"/>
            <a:ext cx="4317600" cy="431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4"/>
          <p:cNvPicPr preferRelativeResize="0"/>
          <p:nvPr/>
        </p:nvPicPr>
        <p:blipFill rotWithShape="1">
          <a:blip r:embed="rId3">
            <a:alphaModFix amt="26000"/>
          </a:blip>
          <a:srcRect b="8056" l="26390" r="26390" t="8022"/>
          <a:stretch/>
        </p:blipFill>
        <p:spPr>
          <a:xfrm>
            <a:off x="2413150" y="412950"/>
            <a:ext cx="4317600" cy="4317600"/>
          </a:xfrm>
          <a:prstGeom prst="ellipse">
            <a:avLst/>
          </a:prstGeom>
          <a:noFill/>
          <a:ln>
            <a:noFill/>
          </a:ln>
        </p:spPr>
      </p:pic>
      <p:sp>
        <p:nvSpPr>
          <p:cNvPr id="28" name="Google Shape;28;p4"/>
          <p:cNvSpPr txBox="1"/>
          <p:nvPr>
            <p:ph idx="1" type="body"/>
          </p:nvPr>
        </p:nvSpPr>
        <p:spPr>
          <a:xfrm>
            <a:off x="1678675" y="2161800"/>
            <a:ext cx="5786700" cy="819900"/>
          </a:xfrm>
          <a:prstGeom prst="rect">
            <a:avLst/>
          </a:prstGeom>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rtl="0" algn="ctr">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rtl="0" algn="ctr">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29" name="Google Shape;29;p4"/>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5"/>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33" name="Google Shape;33;p5"/>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4" name="Google Shape;34;p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35" name="Google Shape;35;p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6" name="Google Shape;36;p5"/>
          <p:cNvGrpSpPr/>
          <p:nvPr/>
        </p:nvGrpSpPr>
        <p:grpSpPr>
          <a:xfrm>
            <a:off x="3972800" y="964625"/>
            <a:ext cx="1198500" cy="123600"/>
            <a:chOff x="3972800" y="855475"/>
            <a:chExt cx="1198500" cy="123600"/>
          </a:xfrm>
        </p:grpSpPr>
        <p:cxnSp>
          <p:nvCxnSpPr>
            <p:cNvPr id="37" name="Google Shape;37;p5"/>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38" name="Google Shape;38;p5"/>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6"/>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42" name="Google Shape;42;p6"/>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 name="Google Shape;43;p6"/>
          <p:cNvSpPr txBox="1"/>
          <p:nvPr>
            <p:ph idx="1" type="body"/>
          </p:nvPr>
        </p:nvSpPr>
        <p:spPr>
          <a:xfrm>
            <a:off x="855275"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4" name="Google Shape;44;p6"/>
          <p:cNvSpPr txBox="1"/>
          <p:nvPr>
            <p:ph idx="2" type="body"/>
          </p:nvPr>
        </p:nvSpPr>
        <p:spPr>
          <a:xfrm>
            <a:off x="4815599"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5" name="Google Shape;45;p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6" name="Google Shape;46;p6"/>
          <p:cNvGrpSpPr/>
          <p:nvPr/>
        </p:nvGrpSpPr>
        <p:grpSpPr>
          <a:xfrm>
            <a:off x="3972800" y="964625"/>
            <a:ext cx="1198500" cy="123600"/>
            <a:chOff x="3972800" y="855475"/>
            <a:chExt cx="1198500" cy="123600"/>
          </a:xfrm>
        </p:grpSpPr>
        <p:cxnSp>
          <p:nvCxnSpPr>
            <p:cNvPr id="47" name="Google Shape;47;p6"/>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48" name="Google Shape;48;p6"/>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7"/>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52" name="Google Shape;52;p7"/>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7"/>
          <p:cNvSpPr txBox="1"/>
          <p:nvPr>
            <p:ph idx="1" type="body"/>
          </p:nvPr>
        </p:nvSpPr>
        <p:spPr>
          <a:xfrm>
            <a:off x="855300"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 name="Google Shape;54;p7"/>
          <p:cNvSpPr txBox="1"/>
          <p:nvPr>
            <p:ph idx="2" type="body"/>
          </p:nvPr>
        </p:nvSpPr>
        <p:spPr>
          <a:xfrm>
            <a:off x="3414199"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5" name="Google Shape;55;p7"/>
          <p:cNvSpPr txBox="1"/>
          <p:nvPr>
            <p:ph idx="3" type="body"/>
          </p:nvPr>
        </p:nvSpPr>
        <p:spPr>
          <a:xfrm>
            <a:off x="5973097"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6" name="Google Shape;56;p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7" name="Google Shape;57;p7"/>
          <p:cNvGrpSpPr/>
          <p:nvPr/>
        </p:nvGrpSpPr>
        <p:grpSpPr>
          <a:xfrm>
            <a:off x="3972800" y="964625"/>
            <a:ext cx="1198500" cy="123600"/>
            <a:chOff x="3972800" y="855475"/>
            <a:chExt cx="1198500" cy="123600"/>
          </a:xfrm>
        </p:grpSpPr>
        <p:cxnSp>
          <p:nvCxnSpPr>
            <p:cNvPr id="58" name="Google Shape;58;p7"/>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59" name="Google Shape;59;p7"/>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2" name="Google Shape;62;p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8"/>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9"/>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68" name="Google Shape;68;p9"/>
          <p:cNvSpPr txBox="1"/>
          <p:nvPr>
            <p:ph idx="1" type="body"/>
          </p:nvPr>
        </p:nvSpPr>
        <p:spPr>
          <a:xfrm>
            <a:off x="855300" y="4025300"/>
            <a:ext cx="7433400" cy="3069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600"/>
              <a:buNone/>
              <a:defRPr sz="1600">
                <a:solidFill>
                  <a:schemeClr val="accent1"/>
                </a:solidFill>
              </a:defRPr>
            </a:lvl1pPr>
          </a:lstStyle>
          <a:p/>
        </p:txBody>
      </p:sp>
      <p:sp>
        <p:nvSpPr>
          <p:cNvPr id="69" name="Google Shape;69;p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mt="15000"/>
          </a:blip>
          <a:stretch>
            <a:fillRect/>
          </a:stretch>
        </p:blipFill>
        <p:spPr>
          <a:xfrm>
            <a:off x="0" y="24"/>
            <a:ext cx="9143990" cy="5143500"/>
          </a:xfrm>
          <a:prstGeom prst="rect">
            <a:avLst/>
          </a:prstGeom>
          <a:noFill/>
          <a:ln>
            <a:noFill/>
          </a:ln>
        </p:spPr>
      </p:pic>
      <p:sp>
        <p:nvSpPr>
          <p:cNvPr id="72" name="Google Shape;72;p1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1pPr>
            <a:lvl2pPr lvl="1"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2pPr>
            <a:lvl3pPr lvl="2"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3pPr>
            <a:lvl4pPr lvl="3"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4pPr>
            <a:lvl5pPr lvl="4"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5pPr>
            <a:lvl6pPr lvl="5"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6pPr>
            <a:lvl7pPr lvl="6"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7pPr>
            <a:lvl8pPr lvl="7"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8pPr>
            <a:lvl9pPr lvl="8"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3"/>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1pPr>
            <a:lvl2pPr indent="-355600" lvl="1" marL="914400" rtl="0">
              <a:lnSpc>
                <a:spcPct val="115000"/>
              </a:lnSpc>
              <a:spcBef>
                <a:spcPts val="800"/>
              </a:spcBef>
              <a:spcAft>
                <a:spcPts val="0"/>
              </a:spcAft>
              <a:buClr>
                <a:schemeClr val="accent3"/>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2pPr>
            <a:lvl3pPr indent="-355600" lvl="2" marL="1371600" rtl="0">
              <a:lnSpc>
                <a:spcPct val="115000"/>
              </a:lnSpc>
              <a:spcBef>
                <a:spcPts val="800"/>
              </a:spcBef>
              <a:spcAft>
                <a:spcPts val="0"/>
              </a:spcAft>
              <a:buClr>
                <a:schemeClr val="dk2"/>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3pPr>
            <a:lvl4pPr indent="-355600" lvl="3" marL="1828800" rtl="0">
              <a:lnSpc>
                <a:spcPct val="115000"/>
              </a:lnSpc>
              <a:spcBef>
                <a:spcPts val="800"/>
              </a:spcBef>
              <a:spcAft>
                <a:spcPts val="0"/>
              </a:spcAft>
              <a:buClr>
                <a:schemeClr val="dk2"/>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4pPr>
            <a:lvl5pPr indent="-355600" lvl="4" marL="22860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5pPr>
            <a:lvl6pPr indent="-355600" lvl="5" marL="27432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6pPr>
            <a:lvl7pPr indent="-355600" lvl="6" marL="32004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7pPr>
            <a:lvl8pPr indent="-355600" lvl="7" marL="3657600" rtl="0">
              <a:lnSpc>
                <a:spcPct val="115000"/>
              </a:lnSpc>
              <a:spcBef>
                <a:spcPts val="800"/>
              </a:spcBef>
              <a:spcAft>
                <a:spcPts val="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8pPr>
            <a:lvl9pPr indent="-355600" lvl="8" marL="4114800" rtl="0">
              <a:lnSpc>
                <a:spcPct val="115000"/>
              </a:lnSpc>
              <a:spcBef>
                <a:spcPts val="800"/>
              </a:spcBef>
              <a:spcAft>
                <a:spcPts val="800"/>
              </a:spcAft>
              <a:buClr>
                <a:schemeClr val="dk1"/>
              </a:buClr>
              <a:buSzPts val="2000"/>
              <a:buFont typeface="Merriweather Sans Regular"/>
              <a:buChar char="■"/>
              <a:defRPr sz="2000">
                <a:solidFill>
                  <a:schemeClr val="dk1"/>
                </a:solidFill>
                <a:latin typeface="Merriweather Sans Regular"/>
                <a:ea typeface="Merriweather Sans Regular"/>
                <a:cs typeface="Merriweather Sans Regular"/>
                <a:sym typeface="Merriweather Sans Regular"/>
              </a:defRPr>
            </a:lvl9pPr>
          </a:lstStyle>
          <a:p/>
        </p:txBody>
      </p:sp>
      <p:sp>
        <p:nvSpPr>
          <p:cNvPr id="8" name="Google Shape;8;p1"/>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Abril Fatface"/>
                <a:ea typeface="Abril Fatface"/>
                <a:cs typeface="Abril Fatface"/>
                <a:sym typeface="Abril Fatface"/>
              </a:defRPr>
            </a:lvl1pPr>
            <a:lvl2pPr lvl="1" rtl="0" algn="ctr">
              <a:buNone/>
              <a:defRPr sz="1300">
                <a:solidFill>
                  <a:schemeClr val="lt1"/>
                </a:solidFill>
                <a:latin typeface="Abril Fatface"/>
                <a:ea typeface="Abril Fatface"/>
                <a:cs typeface="Abril Fatface"/>
                <a:sym typeface="Abril Fatface"/>
              </a:defRPr>
            </a:lvl2pPr>
            <a:lvl3pPr lvl="2" rtl="0" algn="ctr">
              <a:buNone/>
              <a:defRPr sz="1300">
                <a:solidFill>
                  <a:schemeClr val="lt1"/>
                </a:solidFill>
                <a:latin typeface="Abril Fatface"/>
                <a:ea typeface="Abril Fatface"/>
                <a:cs typeface="Abril Fatface"/>
                <a:sym typeface="Abril Fatface"/>
              </a:defRPr>
            </a:lvl3pPr>
            <a:lvl4pPr lvl="3" rtl="0" algn="ctr">
              <a:buNone/>
              <a:defRPr sz="1300">
                <a:solidFill>
                  <a:schemeClr val="lt1"/>
                </a:solidFill>
                <a:latin typeface="Abril Fatface"/>
                <a:ea typeface="Abril Fatface"/>
                <a:cs typeface="Abril Fatface"/>
                <a:sym typeface="Abril Fatface"/>
              </a:defRPr>
            </a:lvl4pPr>
            <a:lvl5pPr lvl="4" rtl="0" algn="ctr">
              <a:buNone/>
              <a:defRPr sz="1300">
                <a:solidFill>
                  <a:schemeClr val="lt1"/>
                </a:solidFill>
                <a:latin typeface="Abril Fatface"/>
                <a:ea typeface="Abril Fatface"/>
                <a:cs typeface="Abril Fatface"/>
                <a:sym typeface="Abril Fatface"/>
              </a:defRPr>
            </a:lvl5pPr>
            <a:lvl6pPr lvl="5" rtl="0" algn="ctr">
              <a:buNone/>
              <a:defRPr sz="1300">
                <a:solidFill>
                  <a:schemeClr val="lt1"/>
                </a:solidFill>
                <a:latin typeface="Abril Fatface"/>
                <a:ea typeface="Abril Fatface"/>
                <a:cs typeface="Abril Fatface"/>
                <a:sym typeface="Abril Fatface"/>
              </a:defRPr>
            </a:lvl6pPr>
            <a:lvl7pPr lvl="6" rtl="0" algn="ctr">
              <a:buNone/>
              <a:defRPr sz="1300">
                <a:solidFill>
                  <a:schemeClr val="lt1"/>
                </a:solidFill>
                <a:latin typeface="Abril Fatface"/>
                <a:ea typeface="Abril Fatface"/>
                <a:cs typeface="Abril Fatface"/>
                <a:sym typeface="Abril Fatface"/>
              </a:defRPr>
            </a:lvl7pPr>
            <a:lvl8pPr lvl="7" rtl="0" algn="ctr">
              <a:buNone/>
              <a:defRPr sz="1300">
                <a:solidFill>
                  <a:schemeClr val="lt1"/>
                </a:solidFill>
                <a:latin typeface="Abril Fatface"/>
                <a:ea typeface="Abril Fatface"/>
                <a:cs typeface="Abril Fatface"/>
                <a:sym typeface="Abril Fatface"/>
              </a:defRPr>
            </a:lvl8pPr>
            <a:lvl9pPr lvl="8" rtl="0" algn="ctr">
              <a:buNone/>
              <a:defRPr sz="1300">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2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2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2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2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          Final Portfolio </a:t>
            </a:r>
            <a:endParaRPr/>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t/>
            </a:r>
            <a:endParaRPr sz="1100"/>
          </a:p>
          <a:p>
            <a:pPr indent="0" lvl="0" marL="0" rtl="0" algn="ctr">
              <a:lnSpc>
                <a:spcPct val="100000"/>
              </a:lnSpc>
              <a:spcBef>
                <a:spcPts val="0"/>
              </a:spcBef>
              <a:spcAft>
                <a:spcPts val="0"/>
              </a:spcAft>
              <a:buNone/>
            </a:pPr>
            <a:r>
              <a:rPr lang="en" sz="1100"/>
              <a:t>Hamna Shahzad</a:t>
            </a:r>
            <a:endParaRPr sz="1100"/>
          </a:p>
          <a:p>
            <a:pPr indent="0" lvl="0" marL="0" rtl="0" algn="ctr">
              <a:lnSpc>
                <a:spcPct val="100000"/>
              </a:lnSpc>
              <a:spcBef>
                <a:spcPts val="0"/>
              </a:spcBef>
              <a:spcAft>
                <a:spcPts val="0"/>
              </a:spcAft>
              <a:buNone/>
            </a:pPr>
            <a:r>
              <a:rPr lang="en" sz="1100"/>
              <a:t>2019190211</a:t>
            </a:r>
            <a:endParaRPr sz="1100"/>
          </a:p>
          <a:p>
            <a:pPr indent="0" lvl="0" marL="0" rtl="0" algn="ctr">
              <a:lnSpc>
                <a:spcPct val="100000"/>
              </a:lnSpc>
              <a:spcBef>
                <a:spcPts val="0"/>
              </a:spcBef>
              <a:spcAft>
                <a:spcPts val="0"/>
              </a:spcAft>
              <a:buNone/>
            </a:pPr>
            <a:r>
              <a:rPr lang="en" sz="1100"/>
              <a:t>Manga and the Illuminated Text</a:t>
            </a:r>
            <a:endParaRPr sz="1100"/>
          </a:p>
          <a:p>
            <a:pPr indent="0" lvl="0" marL="0" rtl="0" algn="ctr">
              <a:lnSpc>
                <a:spcPct val="100000"/>
              </a:lnSpc>
              <a:spcBef>
                <a:spcPts val="0"/>
              </a:spcBef>
              <a:spcAft>
                <a:spcPts val="0"/>
              </a:spcAft>
              <a:buNone/>
            </a:pPr>
            <a:r>
              <a:rPr lang="en" sz="1100"/>
              <a:t>Professor Goodman Loren</a:t>
            </a:r>
            <a:endParaRPr sz="1100"/>
          </a:p>
        </p:txBody>
      </p:sp>
      <p:grpSp>
        <p:nvGrpSpPr>
          <p:cNvPr id="88" name="Google Shape;88;p14"/>
          <p:cNvGrpSpPr/>
          <p:nvPr/>
        </p:nvGrpSpPr>
        <p:grpSpPr>
          <a:xfrm>
            <a:off x="4429541" y="658819"/>
            <a:ext cx="256416" cy="414535"/>
            <a:chOff x="1988225" y="4286525"/>
            <a:chExt cx="305075" cy="493200"/>
          </a:xfrm>
        </p:grpSpPr>
        <p:sp>
          <p:nvSpPr>
            <p:cNvPr id="89" name="Google Shape;89;p14"/>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 name="Google Shape;90;p14"/>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 name="Google Shape;91;p14"/>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2" name="Google Shape;92;p14"/>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 name="Google Shape;93;p14"/>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 name="Google Shape;94;p14"/>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5" name="Google Shape;95;p14"/>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1" name="Google Shape;151;p23"/>
          <p:cNvSpPr txBox="1"/>
          <p:nvPr/>
        </p:nvSpPr>
        <p:spPr>
          <a:xfrm>
            <a:off x="384600" y="620950"/>
            <a:ext cx="83748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‘CURRY’</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This piece is </a:t>
            </a:r>
            <a:r>
              <a:rPr lang="en" sz="1900">
                <a:latin typeface="Merriweather Sans Regular"/>
                <a:ea typeface="Merriweather Sans Regular"/>
                <a:cs typeface="Merriweather Sans Regular"/>
                <a:sym typeface="Merriweather Sans Regular"/>
              </a:rPr>
              <a:t>similar</a:t>
            </a:r>
            <a:r>
              <a:rPr lang="en" sz="1900">
                <a:latin typeface="Merriweather Sans Regular"/>
                <a:ea typeface="Merriweather Sans Regular"/>
                <a:cs typeface="Merriweather Sans Regular"/>
                <a:sym typeface="Merriweather Sans Regular"/>
              </a:rPr>
              <a:t> in its theme to the </a:t>
            </a:r>
            <a:r>
              <a:rPr lang="en" sz="1900">
                <a:latin typeface="Merriweather Sans Regular"/>
                <a:ea typeface="Merriweather Sans Regular"/>
                <a:cs typeface="Merriweather Sans Regular"/>
                <a:sym typeface="Merriweather Sans Regular"/>
              </a:rPr>
              <a:t>previous works on chai. However, in this case i have not made the piece myself but actually taken it from the internet online and then add the red streaks to highlight my message just like Barbara Kruger’s art pieces. This was done mainly to get my point across about the liberal usage of the word ‘curry’. </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There has been a very recent debate among people from the subcontinent on how people from other countries just generalise all Pakistani, Indian and Bangladeshi cuisine as ‘curry’. It would be the same as calling  meatballs, pasta and tteokbokki as ‘stew’. Brown people do not even use the word curry for their dishes and instead have really different names for every dish which is different in taste and looks. This pieces stresses the fact while showing a picture of my all time favourite dish: sarson ka saag.”</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7" name="Google Shape;157;p24"/>
          <p:cNvPicPr preferRelativeResize="0"/>
          <p:nvPr/>
        </p:nvPicPr>
        <p:blipFill>
          <a:blip r:embed="rId3">
            <a:alphaModFix/>
          </a:blip>
          <a:stretch>
            <a:fillRect/>
          </a:stretch>
        </p:blipFill>
        <p:spPr>
          <a:xfrm>
            <a:off x="2881475" y="152400"/>
            <a:ext cx="3380949"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 name="Google Shape;163;p25"/>
          <p:cNvSpPr txBox="1"/>
          <p:nvPr/>
        </p:nvSpPr>
        <p:spPr>
          <a:xfrm>
            <a:off x="460500" y="423125"/>
            <a:ext cx="76164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THE SPARROW OF HEAVEN</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This piece is very close to my heart </a:t>
            </a:r>
            <a:r>
              <a:rPr lang="en" sz="1900">
                <a:latin typeface="Merriweather Sans Regular"/>
                <a:ea typeface="Merriweather Sans Regular"/>
                <a:cs typeface="Merriweather Sans Regular"/>
                <a:sym typeface="Merriweather Sans Regular"/>
              </a:rPr>
              <a:t>because</a:t>
            </a:r>
            <a:r>
              <a:rPr lang="en" sz="1900">
                <a:latin typeface="Merriweather Sans Regular"/>
                <a:ea typeface="Merriweather Sans Regular"/>
                <a:cs typeface="Merriweather Sans Regular"/>
                <a:sym typeface="Merriweather Sans Regular"/>
              </a:rPr>
              <a:t> it is based on a story my mother has told me. My name is Hamna which is written as in Urdu and Arabic . It means the sparrow of heaven or paradise and supposedly </a:t>
            </a:r>
            <a:r>
              <a:rPr lang="en" sz="1900">
                <a:latin typeface="Merriweather Sans Regular"/>
                <a:ea typeface="Merriweather Sans Regular"/>
                <a:cs typeface="Merriweather Sans Regular"/>
                <a:sym typeface="Merriweather Sans Regular"/>
              </a:rPr>
              <a:t>their personality was supposed to be a good sign. I used the urdu letter to make the sparrow while adding these three water colors in light pink, light green and light purple. The green represents Earth or this world while the pink represents ascendence to heaven. The purple color in between is the sparrow which resides between both places and will transform spiritually into the heavens.</a:t>
            </a:r>
            <a:endParaRPr sz="1350">
              <a:solidFill>
                <a:srgbClr val="666666"/>
              </a:solidFill>
              <a:highlight>
                <a:srgbClr val="F9F9FA"/>
              </a:highlight>
              <a:latin typeface="Roboto"/>
              <a:ea typeface="Roboto"/>
              <a:cs typeface="Roboto"/>
              <a:sym typeface="Roboto"/>
            </a:endParaRPr>
          </a:p>
          <a:p>
            <a:pPr indent="0" lvl="0" marL="0" rtl="0" algn="l">
              <a:spcBef>
                <a:spcPts val="0"/>
              </a:spcBef>
              <a:spcAft>
                <a:spcPts val="0"/>
              </a:spcAft>
              <a:buNone/>
            </a:pPr>
            <a:r>
              <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69" name="Google Shape;169;p26"/>
          <p:cNvPicPr preferRelativeResize="0"/>
          <p:nvPr/>
        </p:nvPicPr>
        <p:blipFill>
          <a:blip r:embed="rId3">
            <a:alphaModFix/>
          </a:blip>
          <a:stretch>
            <a:fillRect/>
          </a:stretch>
        </p:blipFill>
        <p:spPr>
          <a:xfrm>
            <a:off x="2982075" y="152400"/>
            <a:ext cx="3578076"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 name="Google Shape;175;p27"/>
          <p:cNvSpPr txBox="1"/>
          <p:nvPr/>
        </p:nvSpPr>
        <p:spPr>
          <a:xfrm>
            <a:off x="1086950" y="703375"/>
            <a:ext cx="62151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Gumiho </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I was greatly inspired by Junko Mizuno’s use of monster type characters that are at once colorful and </a:t>
            </a:r>
            <a:r>
              <a:rPr lang="en" sz="1900">
                <a:latin typeface="Merriweather Sans Regular"/>
                <a:ea typeface="Merriweather Sans Regular"/>
                <a:cs typeface="Merriweather Sans Regular"/>
                <a:sym typeface="Merriweather Sans Regular"/>
              </a:rPr>
              <a:t>otherworldly</a:t>
            </a:r>
            <a:r>
              <a:rPr lang="en" sz="1900">
                <a:latin typeface="Merriweather Sans Regular"/>
                <a:ea typeface="Merriweather Sans Regular"/>
                <a:cs typeface="Merriweather Sans Regular"/>
                <a:sym typeface="Merriweather Sans Regular"/>
              </a:rPr>
              <a:t> . The only thing that came to mind for me was the korean legend of Gumiho which collects life spirits and is essentially a nine tailed fox. Like the sparrow of heaven piece , i used green, pink and purple to represent her supernatural quality that could ascent between </a:t>
            </a:r>
            <a:r>
              <a:rPr lang="en" sz="1900">
                <a:latin typeface="Merriweather Sans Regular"/>
                <a:ea typeface="Merriweather Sans Regular"/>
                <a:cs typeface="Merriweather Sans Regular"/>
                <a:sym typeface="Merriweather Sans Regular"/>
              </a:rPr>
              <a:t>heaven</a:t>
            </a:r>
            <a:r>
              <a:rPr lang="en" sz="1900">
                <a:latin typeface="Merriweather Sans Regular"/>
                <a:ea typeface="Merriweather Sans Regular"/>
                <a:cs typeface="Merriweather Sans Regular"/>
                <a:sym typeface="Merriweather Sans Regular"/>
              </a:rPr>
              <a:t> and earth.</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81" name="Google Shape;181;p28"/>
          <p:cNvPicPr preferRelativeResize="0"/>
          <p:nvPr/>
        </p:nvPicPr>
        <p:blipFill>
          <a:blip r:embed="rId3">
            <a:alphaModFix/>
          </a:blip>
          <a:stretch>
            <a:fillRect/>
          </a:stretch>
        </p:blipFill>
        <p:spPr>
          <a:xfrm>
            <a:off x="1713407" y="931849"/>
            <a:ext cx="5243223" cy="36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7" name="Google Shape;187;p29"/>
          <p:cNvSpPr txBox="1"/>
          <p:nvPr/>
        </p:nvSpPr>
        <p:spPr>
          <a:xfrm>
            <a:off x="1548550" y="1000125"/>
            <a:ext cx="5934900" cy="35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Zoom University </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This piece is an nod to my two years as an online student and in many ways Zoom University (which i have purposely stylised to look like Yonsei university’s logo). There  is a  gradual progression from my original self (the sparrow ) to the owl who does not </a:t>
            </a:r>
            <a:r>
              <a:rPr lang="en" sz="1800">
                <a:latin typeface="Merriweather Sans Regular"/>
                <a:ea typeface="Merriweather Sans Regular"/>
                <a:cs typeface="Merriweather Sans Regular"/>
                <a:sym typeface="Merriweather Sans Regular"/>
              </a:rPr>
              <a:t>get</a:t>
            </a:r>
            <a:r>
              <a:rPr lang="en" sz="1800">
                <a:latin typeface="Merriweather Sans Regular"/>
                <a:ea typeface="Merriweather Sans Regular"/>
                <a:cs typeface="Merriweather Sans Regular"/>
                <a:sym typeface="Merriweather Sans Regular"/>
              </a:rPr>
              <a:t> sleep and then the seagull who represents abandonment and ironically peace from parties and finally to a depressed little bird. I have purpiosedly used the red color to highlight intense emotions of the birds as well as the rainbow colors for the disco ball.</a:t>
            </a:r>
            <a:endParaRPr sz="1800">
              <a:latin typeface="Merriweather Sans Regular"/>
              <a:ea typeface="Merriweather Sans Regular"/>
              <a:cs typeface="Merriweather Sans Regular"/>
              <a:sym typeface="Merriweather Sans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93" name="Google Shape;193;p30"/>
          <p:cNvPicPr preferRelativeResize="0"/>
          <p:nvPr/>
        </p:nvPicPr>
        <p:blipFill>
          <a:blip r:embed="rId3">
            <a:alphaModFix/>
          </a:blip>
          <a:stretch>
            <a:fillRect/>
          </a:stretch>
        </p:blipFill>
        <p:spPr>
          <a:xfrm>
            <a:off x="927225" y="469400"/>
            <a:ext cx="6017628" cy="420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99" name="Google Shape;199;p31"/>
          <p:cNvPicPr preferRelativeResize="0"/>
          <p:nvPr/>
        </p:nvPicPr>
        <p:blipFill>
          <a:blip r:embed="rId3">
            <a:alphaModFix/>
          </a:blip>
          <a:stretch>
            <a:fillRect/>
          </a:stretch>
        </p:blipFill>
        <p:spPr>
          <a:xfrm>
            <a:off x="1652575" y="469400"/>
            <a:ext cx="6017628" cy="420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5" name="Google Shape;205;p32"/>
          <p:cNvPicPr preferRelativeResize="0"/>
          <p:nvPr/>
        </p:nvPicPr>
        <p:blipFill>
          <a:blip r:embed="rId3">
            <a:alphaModFix/>
          </a:blip>
          <a:stretch>
            <a:fillRect/>
          </a:stretch>
        </p:blipFill>
        <p:spPr>
          <a:xfrm>
            <a:off x="1256925" y="469400"/>
            <a:ext cx="6017628" cy="420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Thesis Statement</a:t>
            </a:r>
            <a:endParaRPr/>
          </a:p>
        </p:txBody>
      </p:sp>
      <p:sp>
        <p:nvSpPr>
          <p:cNvPr id="101" name="Google Shape;101;p1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2" name="Google Shape;102;p15"/>
          <p:cNvSpPr txBox="1"/>
          <p:nvPr/>
        </p:nvSpPr>
        <p:spPr>
          <a:xfrm>
            <a:off x="608875" y="1148500"/>
            <a:ext cx="6445800" cy="27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Merriweather Sans Regular"/>
                <a:ea typeface="Merriweather Sans Regular"/>
                <a:cs typeface="Merriweather Sans Regular"/>
                <a:sym typeface="Merriweather Sans Regular"/>
              </a:rPr>
              <a:t>While going through all my previous works, I must admit that I was really surprised that I was able to make so many artworks related to and inspired by different artists every week. The first weeks in the manga class were admittedly difficult because it had been so much time since I last picked up a single color pencil. In my opinion, some of my first manga assignments where I had to actually draw characters was a really tough. I was not satisfied with my drawing (the mysterious skeleton and the spirit and the guard), and I was even embarrassed at the idea of a workshop analyzing my shoddy work. </a:t>
            </a:r>
            <a:endParaRPr>
              <a:latin typeface="Merriweather Sans Regular"/>
              <a:ea typeface="Merriweather Sans Regular"/>
              <a:cs typeface="Merriweather Sans Regular"/>
              <a:sym typeface="Merriweather Sans Regular"/>
            </a:endParaRPr>
          </a:p>
          <a:p>
            <a:pPr indent="0" lvl="0" marL="0" rtl="0" algn="l">
              <a:spcBef>
                <a:spcPts val="1200"/>
              </a:spcBef>
              <a:spcAft>
                <a:spcPts val="0"/>
              </a:spcAft>
              <a:buNone/>
            </a:pPr>
            <a:r>
              <a:t/>
            </a:r>
            <a:endParaRPr>
              <a:latin typeface="Merriweather Sans Regular"/>
              <a:ea typeface="Merriweather Sans Regular"/>
              <a:cs typeface="Merriweather Sans Regular"/>
              <a:sym typeface="Merriweather Sans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1" name="Google Shape;211;p33"/>
          <p:cNvPicPr preferRelativeResize="0"/>
          <p:nvPr/>
        </p:nvPicPr>
        <p:blipFill>
          <a:blip r:embed="rId3">
            <a:alphaModFix/>
          </a:blip>
          <a:stretch>
            <a:fillRect/>
          </a:stretch>
        </p:blipFill>
        <p:spPr>
          <a:xfrm>
            <a:off x="1191000" y="581025"/>
            <a:ext cx="6017628" cy="420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7" name="Google Shape;217;p34"/>
          <p:cNvSpPr txBox="1"/>
          <p:nvPr/>
        </p:nvSpPr>
        <p:spPr>
          <a:xfrm>
            <a:off x="1235325" y="571500"/>
            <a:ext cx="61161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erriweather Sans Regular"/>
                <a:ea typeface="Merriweather Sans Regular"/>
                <a:cs typeface="Merriweather Sans Regular"/>
                <a:sym typeface="Merriweather Sans Regular"/>
              </a:rPr>
              <a:t>Anxieties of an International Student</a:t>
            </a:r>
            <a:endParaRPr sz="22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t/>
            </a:r>
            <a:endParaRPr sz="17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700">
                <a:latin typeface="Merriweather Sans Regular"/>
                <a:ea typeface="Merriweather Sans Regular"/>
                <a:cs typeface="Merriweather Sans Regular"/>
                <a:sym typeface="Merriweather Sans Regular"/>
              </a:rPr>
              <a:t>This piece is a bit self explanatory in its contents and has a </a:t>
            </a:r>
            <a:r>
              <a:rPr lang="en" sz="1700">
                <a:latin typeface="Merriweather Sans Regular"/>
                <a:ea typeface="Merriweather Sans Regular"/>
                <a:cs typeface="Merriweather Sans Regular"/>
                <a:sym typeface="Merriweather Sans Regular"/>
              </a:rPr>
              <a:t>similar</a:t>
            </a:r>
            <a:r>
              <a:rPr lang="en" sz="1700">
                <a:latin typeface="Merriweather Sans Regular"/>
                <a:ea typeface="Merriweather Sans Regular"/>
                <a:cs typeface="Merriweather Sans Regular"/>
                <a:sym typeface="Merriweather Sans Regular"/>
              </a:rPr>
              <a:t> theme to Zoom university where it basically talks about the stresses of college life.  I want to focus here on the art style because i have chosen to use only a marker </a:t>
            </a:r>
            <a:r>
              <a:rPr lang="en" sz="1700">
                <a:latin typeface="Merriweather Sans Regular"/>
                <a:ea typeface="Merriweather Sans Regular"/>
                <a:cs typeface="Merriweather Sans Regular"/>
                <a:sym typeface="Merriweather Sans Regular"/>
              </a:rPr>
              <a:t>brush</a:t>
            </a:r>
            <a:r>
              <a:rPr lang="en" sz="1700">
                <a:latin typeface="Merriweather Sans Regular"/>
                <a:ea typeface="Merriweather Sans Regular"/>
                <a:cs typeface="Merriweather Sans Regular"/>
                <a:sym typeface="Merriweather Sans Regular"/>
              </a:rPr>
              <a:t> pen and black with a white background to highlight the seriousness of the situation. In addition,i wanted to use the technique i have seen in a lot of biology textbooks and even mangas where they kind of make a human with an outline and then emphasize their main traits using short phrases and compartments. </a:t>
            </a:r>
            <a:endParaRPr sz="1700">
              <a:latin typeface="Merriweather Sans Regular"/>
              <a:ea typeface="Merriweather Sans Regular"/>
              <a:cs typeface="Merriweather Sans Regular"/>
              <a:sym typeface="Merriweather Sans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3" name="Google Shape;223;p35"/>
          <p:cNvPicPr preferRelativeResize="0"/>
          <p:nvPr/>
        </p:nvPicPr>
        <p:blipFill>
          <a:blip r:embed="rId3">
            <a:alphaModFix/>
          </a:blip>
          <a:stretch>
            <a:fillRect/>
          </a:stretch>
        </p:blipFill>
        <p:spPr>
          <a:xfrm>
            <a:off x="1671151" y="544875"/>
            <a:ext cx="5801600" cy="4053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9" name="Google Shape;229;p36"/>
          <p:cNvSpPr txBox="1"/>
          <p:nvPr/>
        </p:nvSpPr>
        <p:spPr>
          <a:xfrm>
            <a:off x="559400" y="109925"/>
            <a:ext cx="5193000" cy="486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THE PILLAR OF STRENGTH</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While making this piece,i had only one thought and that was to signify that my extreme appreciation for teachers. There are so many teachers throughout my life who have been great mentors and i </a:t>
            </a:r>
            <a:r>
              <a:rPr lang="en" sz="1900">
                <a:latin typeface="Merriweather Sans Regular"/>
                <a:ea typeface="Merriweather Sans Regular"/>
                <a:cs typeface="Merriweather Sans Regular"/>
                <a:sym typeface="Merriweather Sans Regular"/>
              </a:rPr>
              <a:t>have always been thankful for them being my pillar of strength. In many ways they resemble a tree who give wisdom  and shade from the world’s harsh judgments. This simple drawing was actually inspired by BTS J- Hope’s signature(shown on the right)  which is a tree and i have always been inspired by the optimistic yet simple design of it so i have decided to emulate it in this doodle.</a:t>
            </a:r>
            <a:endParaRPr sz="1900">
              <a:latin typeface="Merriweather Sans Regular"/>
              <a:ea typeface="Merriweather Sans Regular"/>
              <a:cs typeface="Merriweather Sans Regular"/>
              <a:sym typeface="Merriweather Sans Regular"/>
            </a:endParaRPr>
          </a:p>
        </p:txBody>
      </p:sp>
      <p:pic>
        <p:nvPicPr>
          <p:cNvPr id="230" name="Google Shape;230;p36"/>
          <p:cNvPicPr preferRelativeResize="0"/>
          <p:nvPr/>
        </p:nvPicPr>
        <p:blipFill>
          <a:blip r:embed="rId3">
            <a:alphaModFix/>
          </a:blip>
          <a:stretch>
            <a:fillRect/>
          </a:stretch>
        </p:blipFill>
        <p:spPr>
          <a:xfrm>
            <a:off x="5904875" y="350225"/>
            <a:ext cx="3086724" cy="37863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6" name="Google Shape;236;p37"/>
          <p:cNvPicPr preferRelativeResize="0"/>
          <p:nvPr/>
        </p:nvPicPr>
        <p:blipFill rotWithShape="1">
          <a:blip r:embed="rId3">
            <a:alphaModFix/>
          </a:blip>
          <a:srcRect b="32092" l="1097" r="49012" t="0"/>
          <a:stretch/>
        </p:blipFill>
        <p:spPr>
          <a:xfrm>
            <a:off x="2453375" y="403450"/>
            <a:ext cx="4405294" cy="4189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2" name="Google Shape;242;p38"/>
          <p:cNvSpPr txBox="1"/>
          <p:nvPr/>
        </p:nvSpPr>
        <p:spPr>
          <a:xfrm>
            <a:off x="1119925" y="1099050"/>
            <a:ext cx="67098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Harold and the Purple Crayon</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This is just a </a:t>
            </a:r>
            <a:r>
              <a:rPr lang="en" sz="1900">
                <a:latin typeface="Merriweather Sans Regular"/>
                <a:ea typeface="Merriweather Sans Regular"/>
                <a:cs typeface="Merriweather Sans Regular"/>
                <a:sym typeface="Merriweather Sans Regular"/>
              </a:rPr>
              <a:t>rendition</a:t>
            </a:r>
            <a:r>
              <a:rPr lang="en" sz="1900">
                <a:latin typeface="Merriweather Sans Regular"/>
                <a:ea typeface="Merriweather Sans Regular"/>
                <a:cs typeface="Merriweather Sans Regular"/>
                <a:sym typeface="Merriweather Sans Regular"/>
              </a:rPr>
              <a:t> of Harold </a:t>
            </a:r>
            <a:r>
              <a:rPr lang="en" sz="1900">
                <a:latin typeface="Merriweather Sans Regular"/>
                <a:ea typeface="Merriweather Sans Regular"/>
                <a:cs typeface="Merriweather Sans Regular"/>
                <a:sym typeface="Merriweather Sans Regular"/>
              </a:rPr>
              <a:t>which</a:t>
            </a:r>
            <a:r>
              <a:rPr lang="en" sz="1900">
                <a:latin typeface="Merriweather Sans Regular"/>
                <a:ea typeface="Merriweather Sans Regular"/>
                <a:cs typeface="Merriweather Sans Regular"/>
                <a:sym typeface="Merriweather Sans Regular"/>
              </a:rPr>
              <a:t> i had sketched for my presentation.I was </a:t>
            </a:r>
            <a:r>
              <a:rPr lang="en" sz="1900">
                <a:latin typeface="Merriweather Sans Regular"/>
                <a:ea typeface="Merriweather Sans Regular"/>
                <a:cs typeface="Merriweather Sans Regular"/>
                <a:sym typeface="Merriweather Sans Regular"/>
              </a:rPr>
              <a:t>immediately</a:t>
            </a:r>
            <a:r>
              <a:rPr lang="en" sz="1900">
                <a:latin typeface="Merriweather Sans Regular"/>
                <a:ea typeface="Merriweather Sans Regular"/>
                <a:cs typeface="Merriweather Sans Regular"/>
                <a:sym typeface="Merriweather Sans Regular"/>
              </a:rPr>
              <a:t> struck by how difficult it is to </a:t>
            </a:r>
            <a:r>
              <a:rPr lang="en" sz="1900">
                <a:latin typeface="Merriweather Sans Regular"/>
                <a:ea typeface="Merriweather Sans Regular"/>
                <a:cs typeface="Merriweather Sans Regular"/>
                <a:sym typeface="Merriweather Sans Regular"/>
              </a:rPr>
              <a:t>exactly</a:t>
            </a:r>
            <a:r>
              <a:rPr lang="en" sz="1900">
                <a:latin typeface="Merriweather Sans Regular"/>
                <a:ea typeface="Merriweather Sans Regular"/>
                <a:cs typeface="Merriweather Sans Regular"/>
                <a:sym typeface="Merriweather Sans Regular"/>
              </a:rPr>
              <a:t> duplicate the drawing even with its seemingly simple lines and circles. I was </a:t>
            </a:r>
            <a:r>
              <a:rPr lang="en" sz="1900">
                <a:latin typeface="Merriweather Sans Regular"/>
                <a:ea typeface="Merriweather Sans Regular"/>
                <a:cs typeface="Merriweather Sans Regular"/>
                <a:sym typeface="Merriweather Sans Regular"/>
              </a:rPr>
              <a:t>truly</a:t>
            </a:r>
            <a:r>
              <a:rPr lang="en" sz="1900">
                <a:latin typeface="Merriweather Sans Regular"/>
                <a:ea typeface="Merriweather Sans Regular"/>
                <a:cs typeface="Merriweather Sans Regular"/>
                <a:sym typeface="Merriweather Sans Regular"/>
              </a:rPr>
              <a:t>  impressed by the clean </a:t>
            </a:r>
            <a:r>
              <a:rPr lang="en" sz="1900">
                <a:latin typeface="Merriweather Sans Regular"/>
                <a:ea typeface="Merriweather Sans Regular"/>
                <a:cs typeface="Merriweather Sans Regular"/>
                <a:sym typeface="Merriweather Sans Regular"/>
              </a:rPr>
              <a:t>design</a:t>
            </a:r>
            <a:r>
              <a:rPr lang="en" sz="1900">
                <a:latin typeface="Merriweather Sans Regular"/>
                <a:ea typeface="Merriweather Sans Regular"/>
                <a:cs typeface="Merriweather Sans Regular"/>
                <a:sym typeface="Merriweather Sans Regular"/>
              </a:rPr>
              <a:t> and it is among my favourites of most iconic and expressive characters next to Charlie from Peanuts.</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48" name="Google Shape;248;p39"/>
          <p:cNvPicPr preferRelativeResize="0"/>
          <p:nvPr/>
        </p:nvPicPr>
        <p:blipFill>
          <a:blip r:embed="rId3">
            <a:alphaModFix/>
          </a:blip>
          <a:stretch>
            <a:fillRect/>
          </a:stretch>
        </p:blipFill>
        <p:spPr>
          <a:xfrm>
            <a:off x="3625025" y="152400"/>
            <a:ext cx="3054903" cy="4838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4" name="Google Shape;254;p40"/>
          <p:cNvSpPr txBox="1"/>
          <p:nvPr/>
        </p:nvSpPr>
        <p:spPr>
          <a:xfrm>
            <a:off x="1449625" y="884725"/>
            <a:ext cx="64128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erriweather Sans Regular"/>
                <a:ea typeface="Merriweather Sans Regular"/>
                <a:cs typeface="Merriweather Sans Regular"/>
                <a:sym typeface="Merriweather Sans Regular"/>
              </a:rPr>
              <a:t>Legged Pals</a:t>
            </a:r>
            <a:endParaRPr sz="22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THIS </a:t>
            </a:r>
            <a:r>
              <a:rPr lang="en" sz="1800">
                <a:latin typeface="Merriweather Sans Regular"/>
                <a:ea typeface="Merriweather Sans Regular"/>
                <a:cs typeface="Merriweather Sans Regular"/>
                <a:sym typeface="Merriweather Sans Regular"/>
              </a:rPr>
              <a:t>collaborative</a:t>
            </a:r>
            <a:r>
              <a:rPr lang="en" sz="1800">
                <a:latin typeface="Merriweather Sans Regular"/>
                <a:ea typeface="Merriweather Sans Regular"/>
                <a:cs typeface="Merriweather Sans Regular"/>
                <a:sym typeface="Merriweather Sans Regular"/>
              </a:rPr>
              <a:t>  work took the longest to complete but it was also one of my memorable parts of the class.We had to draw about seven reworks where we drew a bucket and then redrew over it and </a:t>
            </a:r>
            <a:r>
              <a:rPr lang="en" sz="1800">
                <a:latin typeface="Merriweather Sans Regular"/>
                <a:ea typeface="Merriweather Sans Regular"/>
                <a:cs typeface="Merriweather Sans Regular"/>
                <a:sym typeface="Merriweather Sans Regular"/>
              </a:rPr>
              <a:t>tried to correct the lines of the cartoon octopus. We tried to keep it without any dialogues so that the viewers could focus on the changing colors of the octopus and how his emotions change with it.</a:t>
            </a:r>
            <a:endParaRPr sz="1800">
              <a:latin typeface="Merriweather Sans Regular"/>
              <a:ea typeface="Merriweather Sans Regular"/>
              <a:cs typeface="Merriweather Sans Regular"/>
              <a:sym typeface="Merriweather Sans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0" name="Google Shape;260;p41"/>
          <p:cNvPicPr preferRelativeResize="0"/>
          <p:nvPr/>
        </p:nvPicPr>
        <p:blipFill>
          <a:blip r:embed="rId3">
            <a:alphaModFix/>
          </a:blip>
          <a:stretch>
            <a:fillRect/>
          </a:stretch>
        </p:blipFill>
        <p:spPr>
          <a:xfrm>
            <a:off x="3278825" y="152400"/>
            <a:ext cx="2346109" cy="48387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6" name="Google Shape;266;p42"/>
          <p:cNvSpPr txBox="1"/>
          <p:nvPr/>
        </p:nvSpPr>
        <p:spPr>
          <a:xfrm>
            <a:off x="559400" y="769325"/>
            <a:ext cx="82428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Grandpa Muoh </a:t>
            </a:r>
            <a:r>
              <a:rPr lang="en" sz="2300">
                <a:latin typeface="Merriweather Sans Regular"/>
                <a:ea typeface="Merriweather Sans Regular"/>
                <a:cs typeface="Merriweather Sans Regular"/>
                <a:sym typeface="Merriweather Sans Regular"/>
              </a:rPr>
              <a:t>teaches the Fishies</a:t>
            </a:r>
            <a:endParaRPr sz="23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This piece was an exact usage of my fellow classmates original character , Grandpa Muoh. I was really impressed with the initial characterisation of grandpa muoh as someone who is wise and caring- a great reflection of the buddha. I thought it would be very fitting to use him as the spokesperson to preach  buddha’s teachings and quotes as an appropriate ode to his birthday. I have also purposely added the purple and seagreen colors to buddha as well as the rather sheepish characters of the fishies to highlight a sort of manga.</a:t>
            </a:r>
            <a:endParaRPr sz="2300">
              <a:latin typeface="Merriweather Sans Regular"/>
              <a:ea typeface="Merriweather Sans Regular"/>
              <a:cs typeface="Merriweather Sans Regular"/>
              <a:sym typeface="Merriweather Sans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8" name="Google Shape;108;p16"/>
          <p:cNvSpPr txBox="1"/>
          <p:nvPr/>
        </p:nvSpPr>
        <p:spPr>
          <a:xfrm>
            <a:off x="1218825" y="1237550"/>
            <a:ext cx="6528300" cy="34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latin typeface="Merriweather Sans Regular"/>
                <a:ea typeface="Merriweather Sans Regular"/>
                <a:cs typeface="Merriweather Sans Regular"/>
                <a:sym typeface="Merriweather Sans Regular"/>
              </a:rPr>
              <a:t>However, after two or three of those assignments and after seeing some of the artwork in the workshops ,I realized that I was working in the wrong direction all along. Instead, of working on the aesthetics, I needed to work on the creative inspiration and making a simple drawing instead of complicating it with a lot of backgrounds and characters (a tip I learned from one of the guest speakers). Most of this work in my portfolio is either done with the help of color pencils and calligraphy brush pens or through procreate where I usually relied on my brush marker and studio pens.  </a:t>
            </a:r>
            <a:endParaRPr sz="1600">
              <a:latin typeface="Merriweather Sans Regular"/>
              <a:ea typeface="Merriweather Sans Regular"/>
              <a:cs typeface="Merriweather Sans Regular"/>
              <a:sym typeface="Merriweather Sans Regular"/>
            </a:endParaRPr>
          </a:p>
          <a:p>
            <a:pPr indent="0" lvl="0" marL="0" rtl="0" algn="l">
              <a:spcBef>
                <a:spcPts val="1200"/>
              </a:spcBef>
              <a:spcAft>
                <a:spcPts val="0"/>
              </a:spcAft>
              <a:buNone/>
            </a:pPr>
            <a:r>
              <a:t/>
            </a:r>
            <a:endParaRPr sz="1600">
              <a:latin typeface="Merriweather Sans Regular"/>
              <a:ea typeface="Merriweather Sans Regular"/>
              <a:cs typeface="Merriweather Sans Regular"/>
              <a:sym typeface="Merriweather Sans Regul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2" name="Google Shape;272;p43"/>
          <p:cNvPicPr preferRelativeResize="0"/>
          <p:nvPr/>
        </p:nvPicPr>
        <p:blipFill>
          <a:blip r:embed="rId3">
            <a:alphaModFix/>
          </a:blip>
          <a:stretch>
            <a:fillRect/>
          </a:stretch>
        </p:blipFill>
        <p:spPr>
          <a:xfrm>
            <a:off x="1434675" y="379638"/>
            <a:ext cx="6274560" cy="4384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 name="Google Shape;278;p44"/>
          <p:cNvSpPr txBox="1"/>
          <p:nvPr/>
        </p:nvSpPr>
        <p:spPr>
          <a:xfrm>
            <a:off x="1037500" y="274750"/>
            <a:ext cx="60171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Merriweather Sans Regular"/>
                <a:ea typeface="Merriweather Sans Regular"/>
                <a:cs typeface="Merriweather Sans Regular"/>
                <a:sym typeface="Merriweather Sans Regular"/>
              </a:rPr>
              <a:t>The King’s Order</a:t>
            </a:r>
            <a:endParaRPr sz="25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For this piece, I had to work out a lot of geometrical shapes and borders and took inspiration from the book of kells . The written </a:t>
            </a:r>
            <a:r>
              <a:rPr lang="en" sz="2100">
                <a:latin typeface="Merriweather Sans Regular"/>
                <a:ea typeface="Merriweather Sans Regular"/>
                <a:cs typeface="Merriweather Sans Regular"/>
                <a:sym typeface="Merriweather Sans Regular"/>
              </a:rPr>
              <a:t>pisces</a:t>
            </a:r>
            <a:r>
              <a:rPr lang="en" sz="2100">
                <a:latin typeface="Merriweather Sans Regular"/>
                <a:ea typeface="Merriweather Sans Regular"/>
                <a:cs typeface="Merriweather Sans Regular"/>
                <a:sym typeface="Merriweather Sans Regular"/>
              </a:rPr>
              <a:t> are actually excerpts i found on the internet of them and i tried to replicate them as faithfully as possible with my calligraphy brushes.I tried to use a lot of yellow and blue colors to make it seems as if the colors were actual gold print. </a:t>
            </a:r>
            <a:endParaRPr sz="2100">
              <a:latin typeface="Merriweather Sans Regular"/>
              <a:ea typeface="Merriweather Sans Regular"/>
              <a:cs typeface="Merriweather Sans Regular"/>
              <a:sym typeface="Merriweather Sans Regul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4" name="Google Shape;284;p45"/>
          <p:cNvPicPr preferRelativeResize="0"/>
          <p:nvPr/>
        </p:nvPicPr>
        <p:blipFill>
          <a:blip r:embed="rId3">
            <a:alphaModFix/>
          </a:blip>
          <a:stretch>
            <a:fillRect/>
          </a:stretch>
        </p:blipFill>
        <p:spPr>
          <a:xfrm>
            <a:off x="2602900" y="152400"/>
            <a:ext cx="3676998" cy="4838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 name="Google Shape;290;p46"/>
          <p:cNvSpPr txBox="1"/>
          <p:nvPr/>
        </p:nvSpPr>
        <p:spPr>
          <a:xfrm>
            <a:off x="1053975" y="653925"/>
            <a:ext cx="63633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erriweather Sans Regular"/>
                <a:ea typeface="Merriweather Sans Regular"/>
                <a:cs typeface="Merriweather Sans Regular"/>
                <a:sym typeface="Merriweather Sans Regular"/>
              </a:rPr>
              <a:t>THE Dameli Relic</a:t>
            </a:r>
            <a:endParaRPr sz="22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For this relic , i had actually made up alot of its </a:t>
            </a:r>
            <a:r>
              <a:rPr lang="en" sz="2300">
                <a:latin typeface="Merriweather Sans Regular"/>
                <a:ea typeface="Merriweather Sans Regular"/>
                <a:cs typeface="Merriweather Sans Regular"/>
                <a:sym typeface="Merriweather Sans Regular"/>
              </a:rPr>
              <a:t>origins and made the colors similar to that of an elephant and a scroll. The fire is supposed to highlight its significant as a relic of considerable importance and wisdom.</a:t>
            </a:r>
            <a:endParaRPr sz="2300">
              <a:latin typeface="Merriweather Sans Regular"/>
              <a:ea typeface="Merriweather Sans Regular"/>
              <a:cs typeface="Merriweather Sans Regular"/>
              <a:sym typeface="Merriweather Sans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6" name="Google Shape;296;p47"/>
          <p:cNvPicPr preferRelativeResize="0"/>
          <p:nvPr/>
        </p:nvPicPr>
        <p:blipFill>
          <a:blip r:embed="rId3">
            <a:alphaModFix/>
          </a:blip>
          <a:stretch>
            <a:fillRect/>
          </a:stretch>
        </p:blipFill>
        <p:spPr>
          <a:xfrm rot="5400000">
            <a:off x="2570012" y="-552823"/>
            <a:ext cx="4500727" cy="6249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2" name="Google Shape;302;p48"/>
          <p:cNvSpPr txBox="1"/>
          <p:nvPr/>
        </p:nvSpPr>
        <p:spPr>
          <a:xfrm>
            <a:off x="394550" y="703375"/>
            <a:ext cx="8572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Merriweather Sans Regular"/>
                <a:ea typeface="Merriweather Sans Regular"/>
                <a:cs typeface="Merriweather Sans Regular"/>
                <a:sym typeface="Merriweather Sans Regular"/>
              </a:rPr>
              <a:t>OKRA and the Mayan Glyph Chak Chel</a:t>
            </a:r>
            <a:endParaRPr sz="24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000">
                <a:latin typeface="Merriweather Sans Regular"/>
                <a:ea typeface="Merriweather Sans Regular"/>
                <a:cs typeface="Merriweather Sans Regular"/>
                <a:sym typeface="Merriweather Sans Regular"/>
              </a:rPr>
              <a:t>This piece was originally inspired from Chak Chel who is an </a:t>
            </a:r>
            <a:r>
              <a:rPr lang="en" sz="2000">
                <a:latin typeface="Merriweather Sans Regular"/>
                <a:ea typeface="Merriweather Sans Regular"/>
                <a:cs typeface="Merriweather Sans Regular"/>
                <a:sym typeface="Merriweather Sans Regular"/>
              </a:rPr>
              <a:t>ancient</a:t>
            </a:r>
            <a:r>
              <a:rPr lang="en" sz="2000">
                <a:latin typeface="Merriweather Sans Regular"/>
                <a:ea typeface="Merriweather Sans Regular"/>
                <a:cs typeface="Merriweather Sans Regular"/>
                <a:sym typeface="Merriweather Sans Regular"/>
              </a:rPr>
              <a:t> and powerful goddess of destruction. I found her character to be very similar to that of Medusa(hence the snakes) so i modelled Okra’s character into an anime one after seeing both of them.</a:t>
            </a:r>
            <a:endParaRPr sz="2000">
              <a:latin typeface="Merriweather Sans Regular"/>
              <a:ea typeface="Merriweather Sans Regular"/>
              <a:cs typeface="Merriweather Sans Regular"/>
              <a:sym typeface="Merriweather Sans 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8" name="Google Shape;308;p49"/>
          <p:cNvPicPr preferRelativeResize="0"/>
          <p:nvPr/>
        </p:nvPicPr>
        <p:blipFill>
          <a:blip r:embed="rId3">
            <a:alphaModFix/>
          </a:blip>
          <a:stretch>
            <a:fillRect/>
          </a:stretch>
        </p:blipFill>
        <p:spPr>
          <a:xfrm rot="-5400000">
            <a:off x="2783599" y="-124300"/>
            <a:ext cx="3777926" cy="54896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4" name="Google Shape;314;p50"/>
          <p:cNvSpPr txBox="1"/>
          <p:nvPr/>
        </p:nvSpPr>
        <p:spPr>
          <a:xfrm>
            <a:off x="823175" y="201300"/>
            <a:ext cx="72699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THE 2010’S ROMCOM</a:t>
            </a:r>
            <a:endParaRPr sz="23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This work was actually inspired and is intended to be a crash course on all the stock characters in 2010 american romcom.I always found these characters unrelatable and very cliche but they also contributed to my understanding of this </a:t>
            </a:r>
            <a:r>
              <a:rPr lang="en" sz="2100">
                <a:latin typeface="Merriweather Sans Regular"/>
                <a:ea typeface="Merriweather Sans Regular"/>
                <a:cs typeface="Merriweather Sans Regular"/>
                <a:sym typeface="Merriweather Sans Regular"/>
              </a:rPr>
              <a:t>genre</a:t>
            </a:r>
            <a:r>
              <a:rPr lang="en" sz="2100">
                <a:latin typeface="Merriweather Sans Regular"/>
                <a:ea typeface="Merriweather Sans Regular"/>
                <a:cs typeface="Merriweather Sans Regular"/>
                <a:sym typeface="Merriweather Sans Regular"/>
              </a:rPr>
              <a:t> and </a:t>
            </a:r>
            <a:r>
              <a:rPr lang="en" sz="2100">
                <a:latin typeface="Merriweather Sans Regular"/>
                <a:ea typeface="Merriweather Sans Regular"/>
                <a:cs typeface="Merriweather Sans Regular"/>
                <a:sym typeface="Merriweather Sans Regular"/>
              </a:rPr>
              <a:t>stock characters in general. Due to their cliche nature i decide to make look like they were just sketched and the background of the square boxes that are partially erased are designed to show that there still seems to be some depth that needs to be erased from the characters before they become virtually unrelatable and a thing of only the 2010’s.</a:t>
            </a:r>
            <a:endParaRPr sz="2100">
              <a:latin typeface="Merriweather Sans Regular"/>
              <a:ea typeface="Merriweather Sans Regular"/>
              <a:cs typeface="Merriweather Sans Regular"/>
              <a:sym typeface="Merriweather Sans 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0" name="Google Shape;320;p51"/>
          <p:cNvPicPr preferRelativeResize="0"/>
          <p:nvPr/>
        </p:nvPicPr>
        <p:blipFill>
          <a:blip r:embed="rId3">
            <a:alphaModFix/>
          </a:blip>
          <a:stretch>
            <a:fillRect/>
          </a:stretch>
        </p:blipFill>
        <p:spPr>
          <a:xfrm>
            <a:off x="1454750" y="304800"/>
            <a:ext cx="6017628" cy="420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 name="Google Shape;326;p52"/>
          <p:cNvSpPr txBox="1"/>
          <p:nvPr/>
        </p:nvSpPr>
        <p:spPr>
          <a:xfrm>
            <a:off x="625350" y="1082550"/>
            <a:ext cx="6182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JUGHEAD’S FASHION TRENDS</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The color scheme of this piece was </a:t>
            </a:r>
            <a:r>
              <a:rPr lang="en" sz="2100">
                <a:latin typeface="Merriweather Sans Regular"/>
                <a:ea typeface="Merriweather Sans Regular"/>
                <a:cs typeface="Merriweather Sans Regular"/>
                <a:sym typeface="Merriweather Sans Regular"/>
              </a:rPr>
              <a:t>intentionally</a:t>
            </a:r>
            <a:r>
              <a:rPr lang="en" sz="2100">
                <a:latin typeface="Merriweather Sans Regular"/>
                <a:ea typeface="Merriweather Sans Regular"/>
                <a:cs typeface="Merriweather Sans Regular"/>
                <a:sym typeface="Merriweather Sans Regular"/>
              </a:rPr>
              <a:t> kept to be bright and </a:t>
            </a:r>
            <a:r>
              <a:rPr lang="en" sz="2100">
                <a:latin typeface="Merriweather Sans Regular"/>
                <a:ea typeface="Merriweather Sans Regular"/>
                <a:cs typeface="Merriweather Sans Regular"/>
                <a:sym typeface="Merriweather Sans Regular"/>
              </a:rPr>
              <a:t>sparkling</a:t>
            </a:r>
            <a:r>
              <a:rPr lang="en" sz="2100">
                <a:latin typeface="Merriweather Sans Regular"/>
                <a:ea typeface="Merriweather Sans Regular"/>
                <a:cs typeface="Merriweather Sans Regular"/>
                <a:sym typeface="Merriweather Sans Regular"/>
              </a:rPr>
              <a:t>  so as to give the feeling of a type of a magical if not eccentric fashion show. I tried to do this by </a:t>
            </a:r>
            <a:r>
              <a:rPr lang="en" sz="2100">
                <a:latin typeface="Merriweather Sans Regular"/>
                <a:ea typeface="Merriweather Sans Regular"/>
                <a:cs typeface="Merriweather Sans Regular"/>
                <a:sym typeface="Merriweather Sans Regular"/>
              </a:rPr>
              <a:t>purposely</a:t>
            </a:r>
            <a:r>
              <a:rPr lang="en" sz="2100">
                <a:latin typeface="Merriweather Sans Regular"/>
                <a:ea typeface="Merriweather Sans Regular"/>
                <a:cs typeface="Merriweather Sans Regular"/>
                <a:sym typeface="Merriweather Sans Regular"/>
              </a:rPr>
              <a:t> using red and yellow.</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t/>
            </a:r>
            <a:endParaRPr>
              <a:latin typeface="Merriweather Sans Regular"/>
              <a:ea typeface="Merriweather Sans Regular"/>
              <a:cs typeface="Merriweather Sans Regular"/>
              <a:sym typeface="Merriweather Sans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14" name="Google Shape;114;p17"/>
          <p:cNvSpPr txBox="1"/>
          <p:nvPr/>
        </p:nvSpPr>
        <p:spPr>
          <a:xfrm>
            <a:off x="955075" y="752850"/>
            <a:ext cx="6990000" cy="300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700">
                <a:latin typeface="Merriweather Sans Regular"/>
                <a:ea typeface="Merriweather Sans Regular"/>
                <a:cs typeface="Merriweather Sans Regular"/>
                <a:sym typeface="Merriweather Sans Regular"/>
              </a:rPr>
              <a:t>For my portfolio, I have as you can see decided on a dark blue and peach with a faded white theme. The reason for this is the fact that I believe that some of the drawings would look good with a warm tone and others would suit well with cool tones. The warm tone ones usually tend to have a simpler message whereas the dark blue background ones do tend to be rather more tacit in their meaning. With these points in mind, I would like to present my portfolio and I hope you enjoy its messages as much as I did.</a:t>
            </a:r>
            <a:endParaRPr sz="1700">
              <a:latin typeface="Merriweather Sans Regular"/>
              <a:ea typeface="Merriweather Sans Regular"/>
              <a:cs typeface="Merriweather Sans Regular"/>
              <a:sym typeface="Merriweather Sans Regular"/>
            </a:endParaRPr>
          </a:p>
          <a:p>
            <a:pPr indent="0" lvl="0" marL="0" rtl="0" algn="l">
              <a:spcBef>
                <a:spcPts val="1200"/>
              </a:spcBef>
              <a:spcAft>
                <a:spcPts val="0"/>
              </a:spcAft>
              <a:buNone/>
            </a:pPr>
            <a:r>
              <a:t/>
            </a:r>
            <a:endParaRPr sz="1700">
              <a:latin typeface="Merriweather Sans Regular"/>
              <a:ea typeface="Merriweather Sans Regular"/>
              <a:cs typeface="Merriweather Sans Regular"/>
              <a:sym typeface="Merriweather Sans Regul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32" name="Google Shape;332;p53"/>
          <p:cNvPicPr preferRelativeResize="0"/>
          <p:nvPr/>
        </p:nvPicPr>
        <p:blipFill>
          <a:blip r:embed="rId3">
            <a:alphaModFix/>
          </a:blip>
          <a:stretch>
            <a:fillRect/>
          </a:stretch>
        </p:blipFill>
        <p:spPr>
          <a:xfrm>
            <a:off x="2379025" y="230650"/>
            <a:ext cx="4385852" cy="4682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 name="Google Shape;338;p54"/>
          <p:cNvSpPr txBox="1"/>
          <p:nvPr/>
        </p:nvSpPr>
        <p:spPr>
          <a:xfrm>
            <a:off x="1119925" y="571500"/>
            <a:ext cx="75174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THE FOUNDER OF THE COUNTRY IS THE COUNTRY’S WEAKNESS</a:t>
            </a:r>
            <a:endParaRPr sz="23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This propaganda piece was done especially in mind with my country, Pakistan’s issue of using the founder of our country, Quaid -E-Azam Jinnah  to emotionally </a:t>
            </a:r>
            <a:r>
              <a:rPr lang="en" sz="2300">
                <a:latin typeface="Merriweather Sans Regular"/>
                <a:ea typeface="Merriweather Sans Regular"/>
                <a:cs typeface="Merriweather Sans Regular"/>
                <a:sym typeface="Merriweather Sans Regular"/>
              </a:rPr>
              <a:t>blackmail</a:t>
            </a:r>
            <a:r>
              <a:rPr lang="en" sz="2300">
                <a:latin typeface="Merriweather Sans Regular"/>
                <a:ea typeface="Merriweather Sans Regular"/>
                <a:cs typeface="Merriweather Sans Regular"/>
                <a:sym typeface="Merriweather Sans Regular"/>
              </a:rPr>
              <a:t> and fool its citizens into doing their </a:t>
            </a:r>
            <a:r>
              <a:rPr lang="en" sz="2300">
                <a:latin typeface="Merriweather Sans Regular"/>
                <a:ea typeface="Merriweather Sans Regular"/>
                <a:cs typeface="Merriweather Sans Regular"/>
                <a:sym typeface="Merriweather Sans Regular"/>
              </a:rPr>
              <a:t>bidding</a:t>
            </a:r>
            <a:r>
              <a:rPr lang="en" sz="2300">
                <a:latin typeface="Merriweather Sans Regular"/>
                <a:ea typeface="Merriweather Sans Regular"/>
                <a:cs typeface="Merriweather Sans Regular"/>
                <a:sym typeface="Merriweather Sans Regular"/>
              </a:rPr>
              <a:t>.</a:t>
            </a:r>
            <a:endParaRPr sz="2300">
              <a:latin typeface="Merriweather Sans Regular"/>
              <a:ea typeface="Merriweather Sans Regular"/>
              <a:cs typeface="Merriweather Sans Regular"/>
              <a:sym typeface="Merriweather Sans Regul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44" name="Google Shape;344;p55"/>
          <p:cNvPicPr preferRelativeResize="0"/>
          <p:nvPr/>
        </p:nvPicPr>
        <p:blipFill>
          <a:blip r:embed="rId3">
            <a:alphaModFix/>
          </a:blip>
          <a:stretch>
            <a:fillRect/>
          </a:stretch>
        </p:blipFill>
        <p:spPr>
          <a:xfrm>
            <a:off x="1273400" y="469400"/>
            <a:ext cx="6017628" cy="4204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0" name="Google Shape;350;p56"/>
          <p:cNvSpPr txBox="1"/>
          <p:nvPr/>
        </p:nvSpPr>
        <p:spPr>
          <a:xfrm>
            <a:off x="1037500" y="967150"/>
            <a:ext cx="6297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PARALLEL UNIVERSE</a:t>
            </a:r>
            <a:endParaRPr sz="18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This satirical piece was done in the form of badges to signify the possibility of a parallel universe where all of the personalities of famous leaders was </a:t>
            </a:r>
            <a:r>
              <a:rPr lang="en" sz="1800">
                <a:latin typeface="Merriweather Sans Regular"/>
                <a:ea typeface="Merriweather Sans Regular"/>
                <a:cs typeface="Merriweather Sans Regular"/>
                <a:sym typeface="Merriweather Sans Regular"/>
              </a:rPr>
              <a:t>changed</a:t>
            </a:r>
            <a:r>
              <a:rPr lang="en" sz="1800">
                <a:latin typeface="Merriweather Sans Regular"/>
                <a:ea typeface="Merriweather Sans Regular"/>
                <a:cs typeface="Merriweather Sans Regular"/>
                <a:sym typeface="Merriweather Sans Regular"/>
              </a:rPr>
              <a:t> into something that is very uncharacteristic of them.</a:t>
            </a:r>
            <a:endParaRPr sz="1800">
              <a:latin typeface="Merriweather Sans Regular"/>
              <a:ea typeface="Merriweather Sans Regular"/>
              <a:cs typeface="Merriweather Sans Regular"/>
              <a:sym typeface="Merriweather Sans Regul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6" name="Google Shape;356;p57"/>
          <p:cNvPicPr preferRelativeResize="0"/>
          <p:nvPr/>
        </p:nvPicPr>
        <p:blipFill>
          <a:blip r:embed="rId3">
            <a:alphaModFix/>
          </a:blip>
          <a:stretch>
            <a:fillRect/>
          </a:stretch>
        </p:blipFill>
        <p:spPr>
          <a:xfrm>
            <a:off x="1289925" y="469400"/>
            <a:ext cx="6017628" cy="4204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2" name="Google Shape;362;p58"/>
          <p:cNvSpPr txBox="1"/>
          <p:nvPr/>
        </p:nvSpPr>
        <p:spPr>
          <a:xfrm>
            <a:off x="476975" y="1132000"/>
            <a:ext cx="66438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THE SPIRIT AND THE GUARD</a:t>
            </a:r>
            <a:endParaRPr sz="21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100">
                <a:latin typeface="Merriweather Sans Regular"/>
                <a:ea typeface="Merriweather Sans Regular"/>
                <a:cs typeface="Merriweather Sans Regular"/>
                <a:sym typeface="Merriweather Sans Regular"/>
              </a:rPr>
              <a:t>The spirit and the guard  in this piece was kept as intentionally being </a:t>
            </a:r>
            <a:r>
              <a:rPr lang="en" sz="2100">
                <a:latin typeface="Merriweather Sans Regular"/>
                <a:ea typeface="Merriweather Sans Regular"/>
                <a:cs typeface="Merriweather Sans Regular"/>
                <a:sym typeface="Merriweather Sans Regular"/>
              </a:rPr>
              <a:t>quirky</a:t>
            </a:r>
            <a:r>
              <a:rPr lang="en" sz="2100">
                <a:latin typeface="Merriweather Sans Regular"/>
                <a:ea typeface="Merriweather Sans Regular"/>
                <a:cs typeface="Merriweather Sans Regular"/>
                <a:sym typeface="Merriweather Sans Regular"/>
              </a:rPr>
              <a:t> and very astute by making the spirit’s and the guard’s facial expressions exaggerated and confused.</a:t>
            </a:r>
            <a:endParaRPr sz="2100">
              <a:latin typeface="Merriweather Sans Regular"/>
              <a:ea typeface="Merriweather Sans Regular"/>
              <a:cs typeface="Merriweather Sans Regular"/>
              <a:sym typeface="Merriweather Sans Regul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68" name="Google Shape;368;p59"/>
          <p:cNvPicPr preferRelativeResize="0"/>
          <p:nvPr/>
        </p:nvPicPr>
        <p:blipFill>
          <a:blip r:embed="rId3">
            <a:alphaModFix/>
          </a:blip>
          <a:stretch>
            <a:fillRect/>
          </a:stretch>
        </p:blipFill>
        <p:spPr>
          <a:xfrm rot="5400000">
            <a:off x="2662087" y="-449986"/>
            <a:ext cx="4220326" cy="6065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74" name="Google Shape;374;p60"/>
          <p:cNvSpPr txBox="1"/>
          <p:nvPr/>
        </p:nvSpPr>
        <p:spPr>
          <a:xfrm>
            <a:off x="773725" y="703375"/>
            <a:ext cx="70395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ANGEL AIRLINES SAFETY </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THE angel from the previous spirit and guard makes a comeback as a manager for angel airlines. This piece was made to be intentionally ironic </a:t>
            </a:r>
            <a:r>
              <a:rPr lang="en" sz="1900">
                <a:latin typeface="Merriweather Sans Regular"/>
                <a:ea typeface="Merriweather Sans Regular"/>
                <a:cs typeface="Merriweather Sans Regular"/>
                <a:sym typeface="Merriweather Sans Regular"/>
              </a:rPr>
              <a:t>considering</a:t>
            </a:r>
            <a:r>
              <a:rPr lang="en" sz="1900">
                <a:latin typeface="Merriweather Sans Regular"/>
                <a:ea typeface="Merriweather Sans Regular"/>
                <a:cs typeface="Merriweather Sans Regular"/>
                <a:sym typeface="Merriweather Sans Regular"/>
              </a:rPr>
              <a:t> it was a safety manual to get a quick death and reach heaven through the angel airlines. In my opinion, these kind of safety manuals with humour would be read more by people rather than the procedural ones.</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 I had the idea of the safety manual being </a:t>
            </a:r>
            <a:r>
              <a:rPr lang="en" sz="1900">
                <a:latin typeface="Merriweather Sans Regular"/>
                <a:ea typeface="Merriweather Sans Regular"/>
                <a:cs typeface="Merriweather Sans Regular"/>
                <a:sym typeface="Merriweather Sans Regular"/>
              </a:rPr>
              <a:t>humorous</a:t>
            </a:r>
            <a:r>
              <a:rPr lang="en" sz="1900">
                <a:latin typeface="Merriweather Sans Regular"/>
                <a:ea typeface="Merriweather Sans Regular"/>
                <a:cs typeface="Merriweather Sans Regular"/>
                <a:sym typeface="Merriweather Sans Regular"/>
              </a:rPr>
              <a:t> because i have watched a lot of Qatar airlines safety videos while being on the airplane and they were actually really interesting and made you want to follow the procedures they listed.</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80" name="Google Shape;380;p61"/>
          <p:cNvPicPr preferRelativeResize="0"/>
          <p:nvPr/>
        </p:nvPicPr>
        <p:blipFill rotWithShape="1">
          <a:blip r:embed="rId3">
            <a:alphaModFix/>
          </a:blip>
          <a:srcRect b="0" l="0" r="2685" t="7175"/>
          <a:stretch/>
        </p:blipFill>
        <p:spPr>
          <a:xfrm>
            <a:off x="1557676" y="489100"/>
            <a:ext cx="5777300" cy="4165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86" name="Google Shape;386;p62"/>
          <p:cNvSpPr txBox="1"/>
          <p:nvPr/>
        </p:nvSpPr>
        <p:spPr>
          <a:xfrm>
            <a:off x="1251800" y="1033100"/>
            <a:ext cx="73032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Merriweather Sans Regular"/>
                <a:ea typeface="Merriweather Sans Regular"/>
                <a:cs typeface="Merriweather Sans Regular"/>
                <a:sym typeface="Merriweather Sans Regular"/>
              </a:rPr>
              <a:t>The Mysterious Skeleton</a:t>
            </a:r>
            <a:endParaRPr sz="25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900">
                <a:latin typeface="Merriweather Sans Regular"/>
                <a:ea typeface="Merriweather Sans Regular"/>
                <a:cs typeface="Merriweather Sans Regular"/>
                <a:sym typeface="Merriweather Sans Regular"/>
              </a:rPr>
              <a:t>This piece was done to emulate a very rough and hurried character of people so as to emulate the tough conditions of </a:t>
            </a:r>
            <a:r>
              <a:rPr lang="en" sz="2900">
                <a:latin typeface="Merriweather Sans Regular"/>
                <a:ea typeface="Merriweather Sans Regular"/>
                <a:cs typeface="Merriweather Sans Regular"/>
                <a:sym typeface="Merriweather Sans Regular"/>
              </a:rPr>
              <a:t>cold and the scary event of finding a mysterious skeleton  in the snow.</a:t>
            </a:r>
            <a:endParaRPr sz="2900">
              <a:latin typeface="Merriweather Sans Regular"/>
              <a:ea typeface="Merriweather Sans Regular"/>
              <a:cs typeface="Merriweather Sans Regular"/>
              <a:sym typeface="Merriweather Sans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My Works </a:t>
            </a:r>
            <a:endParaRPr/>
          </a:p>
        </p:txBody>
      </p:sp>
      <p:sp>
        <p:nvSpPr>
          <p:cNvPr id="120" name="Google Shape;120;p18"/>
          <p:cNvSpPr txBox="1"/>
          <p:nvPr/>
        </p:nvSpPr>
        <p:spPr>
          <a:xfrm>
            <a:off x="4162200" y="456125"/>
            <a:ext cx="819600" cy="8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Abril Fatface"/>
              <a:ea typeface="Abril Fatface"/>
              <a:cs typeface="Abril Fatface"/>
              <a:sym typeface="Abril Fatfac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92" name="Google Shape;392;p63"/>
          <p:cNvPicPr preferRelativeResize="0"/>
          <p:nvPr/>
        </p:nvPicPr>
        <p:blipFill>
          <a:blip r:embed="rId3">
            <a:alphaModFix/>
          </a:blip>
          <a:stretch>
            <a:fillRect/>
          </a:stretch>
        </p:blipFill>
        <p:spPr>
          <a:xfrm>
            <a:off x="1718550" y="304800"/>
            <a:ext cx="5439816" cy="4204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8" name="Google Shape;398;p64"/>
          <p:cNvSpPr txBox="1"/>
          <p:nvPr/>
        </p:nvSpPr>
        <p:spPr>
          <a:xfrm>
            <a:off x="1070475" y="868225"/>
            <a:ext cx="69405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Merriweather Sans Regular"/>
                <a:ea typeface="Merriweather Sans Regular"/>
                <a:cs typeface="Merriweather Sans Regular"/>
                <a:sym typeface="Merriweather Sans Regular"/>
              </a:rPr>
              <a:t>How to get your child to Eat</a:t>
            </a:r>
            <a:endParaRPr sz="26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200">
                <a:latin typeface="Merriweather Sans Regular"/>
                <a:ea typeface="Merriweather Sans Regular"/>
                <a:cs typeface="Merriweather Sans Regular"/>
                <a:sym typeface="Merriweather Sans Regular"/>
              </a:rPr>
              <a:t>I had to spend a lot of time trying to </a:t>
            </a:r>
            <a:r>
              <a:rPr lang="en" sz="1900">
                <a:latin typeface="Merriweather Sans Regular"/>
                <a:ea typeface="Merriweather Sans Regular"/>
                <a:cs typeface="Merriweather Sans Regular"/>
                <a:sym typeface="Merriweather Sans Regular"/>
              </a:rPr>
              <a:t>decipher </a:t>
            </a:r>
            <a:r>
              <a:rPr lang="en" sz="2100">
                <a:latin typeface="Merriweather Sans Regular"/>
                <a:ea typeface="Merriweather Sans Regular"/>
                <a:cs typeface="Merriweather Sans Regular"/>
                <a:sym typeface="Merriweather Sans Regular"/>
              </a:rPr>
              <a:t>the </a:t>
            </a:r>
            <a:r>
              <a:rPr lang="en" sz="2100">
                <a:latin typeface="Merriweather Sans Regular"/>
                <a:ea typeface="Merriweather Sans Regular"/>
                <a:cs typeface="Merriweather Sans Regular"/>
                <a:sym typeface="Merriweather Sans Regular"/>
              </a:rPr>
              <a:t>emotions and relationship between the two characters before i finally decided on their relation being of a father and daughter. The abrupt change in emotions in my opinion could only be triggered if a parent does no</a:t>
            </a:r>
            <a:r>
              <a:rPr lang="en" sz="2000">
                <a:latin typeface="Merriweather Sans Regular"/>
                <a:ea typeface="Merriweather Sans Regular"/>
                <a:cs typeface="Merriweather Sans Regular"/>
                <a:sym typeface="Merriweather Sans Regular"/>
              </a:rPr>
              <a:t>t let his teenager child have his way.</a:t>
            </a:r>
            <a:endParaRPr sz="2000">
              <a:latin typeface="Merriweather Sans Regular"/>
              <a:ea typeface="Merriweather Sans Regular"/>
              <a:cs typeface="Merriweather Sans Regular"/>
              <a:sym typeface="Merriweather Sans Regul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04" name="Google Shape;404;p65"/>
          <p:cNvPicPr preferRelativeResize="0"/>
          <p:nvPr/>
        </p:nvPicPr>
        <p:blipFill>
          <a:blip r:embed="rId3">
            <a:alphaModFix/>
          </a:blip>
          <a:stretch>
            <a:fillRect/>
          </a:stretch>
        </p:blipFill>
        <p:spPr>
          <a:xfrm>
            <a:off x="2031775" y="123450"/>
            <a:ext cx="4808649" cy="46903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0" name="Google Shape;410;p66"/>
          <p:cNvSpPr txBox="1"/>
          <p:nvPr/>
        </p:nvSpPr>
        <p:spPr>
          <a:xfrm>
            <a:off x="444000" y="752850"/>
            <a:ext cx="7830600" cy="35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Sans Regular"/>
              <a:ea typeface="Merriweather Sans Regular"/>
              <a:cs typeface="Merriweather Sans Regular"/>
              <a:sym typeface="Merriweather Sans Regular"/>
            </a:endParaRPr>
          </a:p>
        </p:txBody>
      </p:sp>
      <p:sp>
        <p:nvSpPr>
          <p:cNvPr id="411" name="Google Shape;411;p66"/>
          <p:cNvSpPr txBox="1"/>
          <p:nvPr/>
        </p:nvSpPr>
        <p:spPr>
          <a:xfrm>
            <a:off x="509950" y="818775"/>
            <a:ext cx="7253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erriweather Sans Regular"/>
                <a:ea typeface="Merriweather Sans Regular"/>
                <a:cs typeface="Merriweather Sans Regular"/>
                <a:sym typeface="Merriweather Sans Regular"/>
              </a:rPr>
              <a:t>THe Unknown Man</a:t>
            </a:r>
            <a:endParaRPr sz="20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000">
                <a:latin typeface="Merriweather Sans Regular"/>
                <a:ea typeface="Merriweather Sans Regular"/>
                <a:cs typeface="Merriweather Sans Regular"/>
                <a:sym typeface="Merriweather Sans Regular"/>
              </a:rPr>
              <a:t>This piece and the facial expressions of the characters had alot of mystery so my only </a:t>
            </a:r>
            <a:r>
              <a:rPr lang="en" sz="2000">
                <a:latin typeface="Merriweather Sans Regular"/>
                <a:ea typeface="Merriweather Sans Regular"/>
                <a:cs typeface="Merriweather Sans Regular"/>
                <a:sym typeface="Merriweather Sans Regular"/>
              </a:rPr>
              <a:t>choice</a:t>
            </a:r>
            <a:r>
              <a:rPr lang="en" sz="2000">
                <a:latin typeface="Merriweather Sans Regular"/>
                <a:ea typeface="Merriweather Sans Regular"/>
                <a:cs typeface="Merriweather Sans Regular"/>
                <a:sym typeface="Merriweather Sans Regular"/>
              </a:rPr>
              <a:t> was to make </a:t>
            </a:r>
            <a:r>
              <a:rPr lang="en" sz="2000">
                <a:latin typeface="Merriweather Sans Regular"/>
                <a:ea typeface="Merriweather Sans Regular"/>
                <a:cs typeface="Merriweather Sans Regular"/>
                <a:sym typeface="Merriweather Sans Regular"/>
              </a:rPr>
              <a:t>their</a:t>
            </a:r>
            <a:r>
              <a:rPr lang="en" sz="2000">
                <a:latin typeface="Merriweather Sans Regular"/>
                <a:ea typeface="Merriweather Sans Regular"/>
                <a:cs typeface="Merriweather Sans Regular"/>
                <a:sym typeface="Merriweather Sans Regular"/>
              </a:rPr>
              <a:t> </a:t>
            </a:r>
            <a:r>
              <a:rPr lang="en" sz="2000">
                <a:latin typeface="Merriweather Sans Regular"/>
                <a:ea typeface="Merriweather Sans Regular"/>
                <a:cs typeface="Merriweather Sans Regular"/>
                <a:sym typeface="Merriweather Sans Regular"/>
              </a:rPr>
              <a:t>relationship</a:t>
            </a:r>
            <a:r>
              <a:rPr lang="en" sz="2000">
                <a:latin typeface="Merriweather Sans Regular"/>
                <a:ea typeface="Merriweather Sans Regular"/>
                <a:cs typeface="Merriweather Sans Regular"/>
                <a:sym typeface="Merriweather Sans Regular"/>
              </a:rPr>
              <a:t> distant if not estranged. The unknown man in the end is the key to the mystery and i have made him be as such.</a:t>
            </a:r>
            <a:endParaRPr sz="2000">
              <a:latin typeface="Merriweather Sans Regular"/>
              <a:ea typeface="Merriweather Sans Regular"/>
              <a:cs typeface="Merriweather Sans Regular"/>
              <a:sym typeface="Merriweather Sans Regul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17" name="Google Shape;417;p67"/>
          <p:cNvPicPr preferRelativeResize="0"/>
          <p:nvPr/>
        </p:nvPicPr>
        <p:blipFill rotWithShape="1">
          <a:blip r:embed="rId3">
            <a:alphaModFix/>
          </a:blip>
          <a:srcRect b="16550" l="27911" r="19245" t="16550"/>
          <a:stretch/>
        </p:blipFill>
        <p:spPr>
          <a:xfrm>
            <a:off x="3032225" y="215250"/>
            <a:ext cx="2934451" cy="48063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3" name="Google Shape;423;p68"/>
          <p:cNvSpPr txBox="1"/>
          <p:nvPr/>
        </p:nvSpPr>
        <p:spPr>
          <a:xfrm>
            <a:off x="691300" y="719875"/>
            <a:ext cx="73692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erriweather Sans Regular"/>
                <a:ea typeface="Merriweather Sans Regular"/>
                <a:cs typeface="Merriweather Sans Regular"/>
                <a:sym typeface="Merriweather Sans Regular"/>
              </a:rPr>
              <a:t>THE SOLAR WITCH </a:t>
            </a:r>
            <a:endParaRPr sz="20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2000">
                <a:latin typeface="Merriweather Sans Regular"/>
                <a:ea typeface="Merriweather Sans Regular"/>
                <a:cs typeface="Merriweather Sans Regular"/>
                <a:sym typeface="Merriweather Sans Regular"/>
              </a:rPr>
              <a:t>This </a:t>
            </a:r>
            <a:r>
              <a:rPr lang="en" sz="2000">
                <a:latin typeface="Merriweather Sans Regular"/>
                <a:ea typeface="Merriweather Sans Regular"/>
                <a:cs typeface="Merriweather Sans Regular"/>
                <a:sym typeface="Merriweather Sans Regular"/>
              </a:rPr>
              <a:t>piece was inspired by the works of Aubrey Beardsley who i have decided to expand upon with two more pieces. This one was drawn using felt tip markers with a white background and a lot of flowy dresses and formidable almost grotesque looking female who is the solar witch. THis is supposed to be an irony of her being the solar witch even though nothing is remotely solar about her. She is wearing only black and it seems like she has sucked out all the dark energy from the sun to make her self into a circular shadow  of black</a:t>
            </a:r>
            <a:endParaRPr sz="2000">
              <a:latin typeface="Merriweather Sans Regular"/>
              <a:ea typeface="Merriweather Sans Regular"/>
              <a:cs typeface="Merriweather Sans Regular"/>
              <a:sym typeface="Merriweather Sans Regul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29" name="Google Shape;429;p69"/>
          <p:cNvPicPr preferRelativeResize="0"/>
          <p:nvPr/>
        </p:nvPicPr>
        <p:blipFill>
          <a:blip r:embed="rId3">
            <a:alphaModFix/>
          </a:blip>
          <a:stretch>
            <a:fillRect/>
          </a:stretch>
        </p:blipFill>
        <p:spPr>
          <a:xfrm rot="5400000">
            <a:off x="3109338" y="-8037"/>
            <a:ext cx="3689876" cy="492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5" name="Google Shape;435;p70"/>
          <p:cNvSpPr txBox="1"/>
          <p:nvPr/>
        </p:nvSpPr>
        <p:spPr>
          <a:xfrm>
            <a:off x="889125" y="703375"/>
            <a:ext cx="71217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THE WHIRLPOOL OF WHITE </a:t>
            </a:r>
            <a:endParaRPr sz="19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900">
                <a:latin typeface="Merriweather Sans Regular"/>
                <a:ea typeface="Merriweather Sans Regular"/>
                <a:cs typeface="Merriweather Sans Regular"/>
                <a:sym typeface="Merriweather Sans Regular"/>
              </a:rPr>
              <a:t>This is my extra piece which i have used to expand upon my insored world of Beardsley. I was always struck by how Beardsley used </a:t>
            </a:r>
            <a:r>
              <a:rPr lang="en" sz="1900">
                <a:latin typeface="Merriweather Sans Regular"/>
                <a:ea typeface="Merriweather Sans Regular"/>
                <a:cs typeface="Merriweather Sans Regular"/>
                <a:sym typeface="Merriweather Sans Regular"/>
              </a:rPr>
              <a:t>black, white and yellow. This time i used the background as pitch black and drew on it through a white studio pen with clear lines and recurring patterns of mini whirlpools.</a:t>
            </a:r>
            <a:endParaRPr sz="1900">
              <a:latin typeface="Merriweather Sans Regular"/>
              <a:ea typeface="Merriweather Sans Regular"/>
              <a:cs typeface="Merriweather Sans Regular"/>
              <a:sym typeface="Merriweather Sans Regul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41" name="Google Shape;441;p71"/>
          <p:cNvPicPr preferRelativeResize="0"/>
          <p:nvPr/>
        </p:nvPicPr>
        <p:blipFill>
          <a:blip r:embed="rId3">
            <a:alphaModFix/>
          </a:blip>
          <a:stretch>
            <a:fillRect/>
          </a:stretch>
        </p:blipFill>
        <p:spPr>
          <a:xfrm>
            <a:off x="2883200" y="152400"/>
            <a:ext cx="3759402" cy="48387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7" name="Google Shape;447;p72"/>
          <p:cNvSpPr txBox="1"/>
          <p:nvPr/>
        </p:nvSpPr>
        <p:spPr>
          <a:xfrm>
            <a:off x="1021000" y="1263900"/>
            <a:ext cx="6215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THE WINE CHALICE OF TEARS </a:t>
            </a:r>
            <a:endParaRPr sz="18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This is my second expanded piece for Beardsley. This time, I used a faded yellow background this time to emulate a worn or decayed image of sorrow and blood disguised as a chalice of wine and tears.</a:t>
            </a:r>
            <a:endParaRPr sz="1800">
              <a:latin typeface="Merriweather Sans Regular"/>
              <a:ea typeface="Merriweather Sans Regular"/>
              <a:cs typeface="Merriweather Sans Regular"/>
              <a:sym typeface="Merriweather Sans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6" name="Google Shape;126;p19"/>
          <p:cNvSpPr txBox="1"/>
          <p:nvPr/>
        </p:nvSpPr>
        <p:spPr>
          <a:xfrm>
            <a:off x="1284775" y="258275"/>
            <a:ext cx="6099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Merriweather Sans Regular"/>
                <a:ea typeface="Merriweather Sans Regular"/>
                <a:cs typeface="Merriweather Sans Regular"/>
                <a:sym typeface="Merriweather Sans Regular"/>
              </a:rPr>
              <a:t>CHAI</a:t>
            </a:r>
            <a:endParaRPr sz="2900">
              <a:latin typeface="Merriweather Sans Regular"/>
              <a:ea typeface="Merriweather Sans Regular"/>
              <a:cs typeface="Merriweather Sans Regular"/>
              <a:sym typeface="Merriweather Sans Regular"/>
            </a:endParaRPr>
          </a:p>
        </p:txBody>
      </p:sp>
      <p:sp>
        <p:nvSpPr>
          <p:cNvPr id="127" name="Google Shape;127;p19"/>
          <p:cNvSpPr txBox="1"/>
          <p:nvPr/>
        </p:nvSpPr>
        <p:spPr>
          <a:xfrm>
            <a:off x="905650" y="889475"/>
            <a:ext cx="70230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When I was thinking of writing a poem for our assignment on William Blake, i really wanted to write something that i was as passionate about as Blake was when he wrote his poems. The only thing that comes to mind for me is Chai </a:t>
            </a:r>
            <a:r>
              <a:rPr lang="en" sz="1800">
                <a:latin typeface="Merriweather Sans Regular"/>
                <a:ea typeface="Merriweather Sans Regular"/>
                <a:cs typeface="Merriweather Sans Regular"/>
                <a:sym typeface="Merriweather Sans Regular"/>
              </a:rPr>
              <a:t>because</a:t>
            </a:r>
            <a:r>
              <a:rPr lang="en" sz="1800">
                <a:latin typeface="Merriweather Sans Regular"/>
                <a:ea typeface="Merriweather Sans Regular"/>
                <a:cs typeface="Merriweather Sans Regular"/>
                <a:sym typeface="Merriweather Sans Regular"/>
              </a:rPr>
              <a:t> it is </a:t>
            </a:r>
            <a:r>
              <a:rPr lang="en" sz="1800">
                <a:latin typeface="Merriweather Sans Regular"/>
                <a:ea typeface="Merriweather Sans Regular"/>
                <a:cs typeface="Merriweather Sans Regular"/>
                <a:sym typeface="Merriweather Sans Regular"/>
              </a:rPr>
              <a:t>something</a:t>
            </a:r>
            <a:r>
              <a:rPr lang="en" sz="1800">
                <a:latin typeface="Merriweather Sans Regular"/>
                <a:ea typeface="Merriweather Sans Regular"/>
                <a:cs typeface="Merriweather Sans Regular"/>
                <a:sym typeface="Merriweather Sans Regular"/>
              </a:rPr>
              <a:t> that i have grown up seeing and something that is drunk at least three times in Pakistani culture.</a:t>
            </a:r>
            <a:endParaRPr sz="18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800">
                <a:latin typeface="Merriweather Sans Regular"/>
                <a:ea typeface="Merriweather Sans Regular"/>
                <a:cs typeface="Merriweather Sans Regular"/>
                <a:sym typeface="Merriweather Sans Regular"/>
              </a:rPr>
              <a:t>I remembered seeing this </a:t>
            </a:r>
            <a:r>
              <a:rPr lang="en" sz="1800">
                <a:latin typeface="Merriweather Sans Regular"/>
                <a:ea typeface="Merriweather Sans Regular"/>
                <a:cs typeface="Merriweather Sans Regular"/>
                <a:sym typeface="Merriweather Sans Regular"/>
              </a:rPr>
              <a:t>advertisement</a:t>
            </a:r>
            <a:r>
              <a:rPr lang="en" sz="1800">
                <a:latin typeface="Merriweather Sans Regular"/>
                <a:ea typeface="Merriweather Sans Regular"/>
                <a:cs typeface="Merriweather Sans Regular"/>
                <a:sym typeface="Merriweather Sans Regular"/>
              </a:rPr>
              <a:t> in a starbucks once where they labelled chai as ‘chai tea’ </a:t>
            </a:r>
            <a:r>
              <a:rPr lang="en" sz="1800">
                <a:latin typeface="Merriweather Sans Regular"/>
                <a:ea typeface="Merriweather Sans Regular"/>
                <a:cs typeface="Merriweather Sans Regular"/>
                <a:sym typeface="Merriweather Sans Regular"/>
              </a:rPr>
              <a:t>which</a:t>
            </a:r>
            <a:r>
              <a:rPr lang="en" sz="1800">
                <a:latin typeface="Merriweather Sans Regular"/>
                <a:ea typeface="Merriweather Sans Regular"/>
                <a:cs typeface="Merriweather Sans Regular"/>
                <a:sym typeface="Merriweather Sans Regular"/>
              </a:rPr>
              <a:t> is the equivalent of saying ‘tea-tea’ . For some reason, i was really upset because the culture of colonisation has even taken away some of the most traditional food and drinks and </a:t>
            </a:r>
            <a:r>
              <a:rPr lang="en" sz="1800">
                <a:latin typeface="Merriweather Sans Regular"/>
                <a:ea typeface="Merriweather Sans Regular"/>
                <a:cs typeface="Merriweather Sans Regular"/>
                <a:sym typeface="Merriweather Sans Regular"/>
              </a:rPr>
              <a:t>appropriated</a:t>
            </a:r>
            <a:r>
              <a:rPr lang="en" sz="1800">
                <a:latin typeface="Merriweather Sans Regular"/>
                <a:ea typeface="Merriweather Sans Regular"/>
                <a:cs typeface="Merriweather Sans Regular"/>
                <a:sym typeface="Merriweather Sans Regular"/>
              </a:rPr>
              <a:t> it into their own. This poem is my way of ranting on the appropriation of chai  and i </a:t>
            </a:r>
            <a:r>
              <a:rPr lang="en" sz="1800">
                <a:latin typeface="Merriweather Sans Regular"/>
                <a:ea typeface="Merriweather Sans Regular"/>
                <a:cs typeface="Merriweather Sans Regular"/>
                <a:sym typeface="Merriweather Sans Regular"/>
              </a:rPr>
              <a:t>have deliberately chosen warm tones such as orange and yellow to highlight both the familiar smell of chai as well as my passion about the topic.</a:t>
            </a:r>
            <a:endParaRPr sz="2100">
              <a:latin typeface="Merriweather Sans Regular"/>
              <a:ea typeface="Merriweather Sans Regular"/>
              <a:cs typeface="Merriweather Sans Regular"/>
              <a:sym typeface="Merriweather Sans Regul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53" name="Google Shape;453;p73"/>
          <p:cNvPicPr preferRelativeResize="0"/>
          <p:nvPr/>
        </p:nvPicPr>
        <p:blipFill>
          <a:blip r:embed="rId3">
            <a:alphaModFix/>
          </a:blip>
          <a:stretch>
            <a:fillRect/>
          </a:stretch>
        </p:blipFill>
        <p:spPr>
          <a:xfrm>
            <a:off x="3212900" y="152400"/>
            <a:ext cx="3380949" cy="483870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4"/>
          <p:cNvSpPr txBox="1"/>
          <p:nvPr>
            <p:ph idx="1" type="body"/>
          </p:nvPr>
        </p:nvSpPr>
        <p:spPr>
          <a:xfrm>
            <a:off x="1678675" y="2161800"/>
            <a:ext cx="5786700" cy="819900"/>
          </a:xfrm>
          <a:prstGeom prst="rect">
            <a:avLst/>
          </a:prstGeom>
        </p:spPr>
        <p:txBody>
          <a:bodyPr anchorCtr="0" anchor="ctr" bIns="0" lIns="0" spcFirstLastPara="1" rIns="0" wrap="square" tIns="0">
            <a:noAutofit/>
          </a:bodyPr>
          <a:lstStyle/>
          <a:p>
            <a:pPr indent="0" lvl="0" marL="0" rtl="0" algn="ctr">
              <a:spcBef>
                <a:spcPts val="0"/>
              </a:spcBef>
              <a:spcAft>
                <a:spcPts val="800"/>
              </a:spcAft>
              <a:buNone/>
            </a:pPr>
            <a:r>
              <a:rPr lang="en"/>
              <a:t>Thankyou </a:t>
            </a:r>
            <a:endParaRPr/>
          </a:p>
        </p:txBody>
      </p:sp>
      <p:sp>
        <p:nvSpPr>
          <p:cNvPr id="459" name="Google Shape;459;p74"/>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33" name="Google Shape;133;p20"/>
          <p:cNvPicPr preferRelativeResize="0"/>
          <p:nvPr/>
        </p:nvPicPr>
        <p:blipFill>
          <a:blip r:embed="rId3">
            <a:alphaModFix/>
          </a:blip>
          <a:stretch>
            <a:fillRect/>
          </a:stretch>
        </p:blipFill>
        <p:spPr>
          <a:xfrm>
            <a:off x="2656827" y="152400"/>
            <a:ext cx="3656050"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9" name="Google Shape;139;p21"/>
          <p:cNvSpPr txBox="1"/>
          <p:nvPr/>
        </p:nvSpPr>
        <p:spPr>
          <a:xfrm>
            <a:off x="955075" y="653925"/>
            <a:ext cx="6264600" cy="36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Merriweather Sans Regular"/>
                <a:ea typeface="Merriweather Sans Regular"/>
                <a:cs typeface="Merriweather Sans Regular"/>
                <a:sym typeface="Merriweather Sans Regular"/>
              </a:rPr>
              <a:t>How to make Chai ‘tea’</a:t>
            </a:r>
            <a:endParaRPr sz="20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700">
                <a:latin typeface="Merriweather Sans Regular"/>
                <a:ea typeface="Merriweather Sans Regular"/>
                <a:cs typeface="Merriweather Sans Regular"/>
                <a:sym typeface="Merriweather Sans Regular"/>
              </a:rPr>
              <a:t>This recipe is a way of paying ode to my </a:t>
            </a:r>
            <a:r>
              <a:rPr lang="en" sz="1700">
                <a:latin typeface="Merriweather Sans Regular"/>
                <a:ea typeface="Merriweather Sans Regular"/>
                <a:cs typeface="Merriweather Sans Regular"/>
                <a:sym typeface="Merriweather Sans Regular"/>
              </a:rPr>
              <a:t>previous</a:t>
            </a:r>
            <a:r>
              <a:rPr lang="en" sz="1700">
                <a:latin typeface="Merriweather Sans Regular"/>
                <a:ea typeface="Merriweather Sans Regular"/>
                <a:cs typeface="Merriweather Sans Regular"/>
                <a:sym typeface="Merriweather Sans Regular"/>
              </a:rPr>
              <a:t> poem which also talked about the inauthentic way of making chai . Chai is something that pakistani people take pride in making and the person who is successful in creating the correct way of making a ‘dabba’( places in Pakistan to drink chai from) style chai is considered one of the most important people in </a:t>
            </a:r>
            <a:r>
              <a:rPr lang="en" sz="1700">
                <a:latin typeface="Merriweather Sans Regular"/>
                <a:ea typeface="Merriweather Sans Regular"/>
                <a:cs typeface="Merriweather Sans Regular"/>
                <a:sym typeface="Merriweather Sans Regular"/>
              </a:rPr>
              <a:t>families</a:t>
            </a:r>
            <a:r>
              <a:rPr lang="en" sz="1700">
                <a:latin typeface="Merriweather Sans Regular"/>
                <a:ea typeface="Merriweather Sans Regular"/>
                <a:cs typeface="Merriweather Sans Regular"/>
                <a:sym typeface="Merriweather Sans Regular"/>
              </a:rPr>
              <a:t> and colleges. </a:t>
            </a:r>
            <a:endParaRPr sz="17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700">
                <a:latin typeface="Merriweather Sans Regular"/>
                <a:ea typeface="Merriweather Sans Regular"/>
                <a:cs typeface="Merriweather Sans Regular"/>
                <a:sym typeface="Merriweather Sans Regular"/>
              </a:rPr>
              <a:t>The man i have drawn on the right is a </a:t>
            </a:r>
            <a:r>
              <a:rPr lang="en" sz="1700">
                <a:latin typeface="Merriweather Sans Regular"/>
                <a:ea typeface="Merriweather Sans Regular"/>
                <a:cs typeface="Merriweather Sans Regular"/>
                <a:sym typeface="Merriweather Sans Regular"/>
              </a:rPr>
              <a:t>traditional</a:t>
            </a:r>
            <a:r>
              <a:rPr lang="en" sz="1700">
                <a:latin typeface="Merriweather Sans Regular"/>
                <a:ea typeface="Merriweather Sans Regular"/>
                <a:cs typeface="Merriweather Sans Regular"/>
                <a:sym typeface="Merriweather Sans Regular"/>
              </a:rPr>
              <a:t> tea maker who specialises in dabba style chai. </a:t>
            </a:r>
            <a:r>
              <a:rPr lang="en" sz="1700">
                <a:latin typeface="Merriweather Sans Regular"/>
                <a:ea typeface="Merriweather Sans Regular"/>
                <a:cs typeface="Merriweather Sans Regular"/>
                <a:sym typeface="Merriweather Sans Regular"/>
              </a:rPr>
              <a:t>Their clothes are similar  to the ones ive drawn below .</a:t>
            </a:r>
            <a:endParaRPr sz="1700">
              <a:latin typeface="Merriweather Sans Regular"/>
              <a:ea typeface="Merriweather Sans Regular"/>
              <a:cs typeface="Merriweather Sans Regular"/>
              <a:sym typeface="Merriweather Sans Regular"/>
            </a:endParaRPr>
          </a:p>
          <a:p>
            <a:pPr indent="0" lvl="0" marL="0" rtl="0" algn="l">
              <a:spcBef>
                <a:spcPts val="0"/>
              </a:spcBef>
              <a:spcAft>
                <a:spcPts val="0"/>
              </a:spcAft>
              <a:buNone/>
            </a:pPr>
            <a:r>
              <a:rPr lang="en" sz="1700">
                <a:latin typeface="Merriweather Sans Regular"/>
                <a:ea typeface="Merriweather Sans Regular"/>
                <a:cs typeface="Merriweather Sans Regular"/>
                <a:sym typeface="Merriweather Sans Regular"/>
              </a:rPr>
              <a:t>The recipe of this chai is my grandmother’s so i can guarantee its taste,</a:t>
            </a:r>
            <a:endParaRPr sz="1700">
              <a:latin typeface="Merriweather Sans Regular"/>
              <a:ea typeface="Merriweather Sans Regular"/>
              <a:cs typeface="Merriweather Sans Regular"/>
              <a:sym typeface="Merriweather Sans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45" name="Google Shape;145;p22"/>
          <p:cNvPicPr preferRelativeResize="0"/>
          <p:nvPr/>
        </p:nvPicPr>
        <p:blipFill rotWithShape="1">
          <a:blip r:embed="rId3">
            <a:alphaModFix/>
          </a:blip>
          <a:srcRect b="0" l="3147" r="0" t="2638"/>
          <a:stretch/>
        </p:blipFill>
        <p:spPr>
          <a:xfrm rot="5400000">
            <a:off x="2321550" y="-396627"/>
            <a:ext cx="4407973" cy="6080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